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5" r:id="rId7"/>
    <p:sldId id="266" r:id="rId8"/>
    <p:sldId id="267" r:id="rId9"/>
    <p:sldId id="268" r:id="rId10"/>
    <p:sldId id="270" r:id="rId11"/>
    <p:sldId id="272" r:id="rId12"/>
    <p:sldId id="274" r:id="rId13"/>
    <p:sldId id="276" r:id="rId14"/>
    <p:sldId id="277" r:id="rId15"/>
    <p:sldId id="278" r:id="rId16"/>
    <p:sldId id="280" r:id="rId17"/>
    <p:sldId id="281" r:id="rId18"/>
    <p:sldId id="282"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5" r:id="rId40"/>
    <p:sldId id="306" r:id="rId41"/>
    <p:sldId id="307" r:id="rId42"/>
    <p:sldId id="308" r:id="rId43"/>
    <p:sldId id="309" r:id="rId44"/>
    <p:sldId id="310" r:id="rId45"/>
    <p:sldId id="311" r:id="rId46"/>
    <p:sldId id="312" r:id="rId47"/>
    <p:sldId id="313" r:id="rId48"/>
    <p:sldId id="314" r:id="rId49"/>
    <p:sldId id="315"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66"/>
    <a:srgbClr val="3333CC"/>
    <a:srgbClr val="006600"/>
    <a:srgbClr val="CC0099"/>
    <a:srgbClr val="009900"/>
    <a:srgbClr val="CC3399"/>
    <a:srgbClr val="9900CC"/>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08.05.2017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08.05.2017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332656"/>
            <a:ext cx="7200800" cy="6264696"/>
          </a:xfrm>
        </p:spPr>
        <p:txBody>
          <a:bodyPr>
            <a:normAutofit/>
          </a:bodyPr>
          <a:lstStyle/>
          <a:p>
            <a:pPr algn="l"/>
            <a:r>
              <a:rPr lang="tr-TR" sz="2000" b="1" dirty="0" smtClean="0"/>
              <a:t>A. SEMBOLİK MANTIĞA GECİŞ</a:t>
            </a:r>
            <a:br>
              <a:rPr lang="tr-TR" sz="2000" b="1" dirty="0" smtClean="0"/>
            </a:br>
            <a:r>
              <a:rPr lang="tr-TR" sz="2000" b="1" dirty="0" smtClean="0"/>
              <a:t>B. ONERMELER MANTIĞI</a:t>
            </a:r>
            <a:br>
              <a:rPr lang="tr-TR" sz="2000" b="1" dirty="0" smtClean="0"/>
            </a:br>
            <a:r>
              <a:rPr lang="tr-TR" sz="2000" b="1" dirty="0" smtClean="0">
                <a:solidFill>
                  <a:srgbClr val="00B050"/>
                </a:solidFill>
              </a:rPr>
              <a:t>1. Önerme ve Yapısı</a:t>
            </a:r>
            <a:br>
              <a:rPr lang="tr-TR" sz="2000" b="1" dirty="0" smtClean="0">
                <a:solidFill>
                  <a:srgbClr val="00B050"/>
                </a:solidFill>
              </a:rPr>
            </a:br>
            <a:r>
              <a:rPr lang="tr-TR" sz="2000" b="1" dirty="0" smtClean="0">
                <a:solidFill>
                  <a:srgbClr val="00B050"/>
                </a:solidFill>
              </a:rPr>
              <a:t>2. Basit ve Bileşik Önermeler</a:t>
            </a:r>
            <a:br>
              <a:rPr lang="tr-TR" sz="2000" b="1" dirty="0" smtClean="0">
                <a:solidFill>
                  <a:srgbClr val="00B050"/>
                </a:solidFill>
              </a:rPr>
            </a:br>
            <a:r>
              <a:rPr lang="tr-TR" sz="2000" b="1" dirty="0" smtClean="0">
                <a:solidFill>
                  <a:srgbClr val="00B050"/>
                </a:solidFill>
              </a:rPr>
              <a:t>3. Önerme Eklemleri</a:t>
            </a:r>
            <a:br>
              <a:rPr lang="tr-TR" sz="2000" b="1" dirty="0" smtClean="0">
                <a:solidFill>
                  <a:srgbClr val="00B050"/>
                </a:solidFill>
              </a:rPr>
            </a:br>
            <a:r>
              <a:rPr lang="tr-TR" sz="2000" b="1" dirty="0" smtClean="0">
                <a:solidFill>
                  <a:srgbClr val="00B050"/>
                </a:solidFill>
              </a:rPr>
              <a:t>4. Çıkarım</a:t>
            </a:r>
            <a:br>
              <a:rPr lang="tr-TR" sz="2000" b="1" dirty="0" smtClean="0">
                <a:solidFill>
                  <a:srgbClr val="00B050"/>
                </a:solidFill>
              </a:rPr>
            </a:br>
            <a:r>
              <a:rPr lang="tr-TR" sz="2000" b="1" dirty="0" smtClean="0">
                <a:solidFill>
                  <a:srgbClr val="00B050"/>
                </a:solidFill>
              </a:rPr>
              <a:t>5. Sembolleştirme</a:t>
            </a:r>
            <a:br>
              <a:rPr lang="tr-TR" sz="2000" b="1" dirty="0" smtClean="0">
                <a:solidFill>
                  <a:srgbClr val="00B050"/>
                </a:solidFill>
              </a:rPr>
            </a:br>
            <a:r>
              <a:rPr lang="tr-TR" sz="2000" b="1" dirty="0" smtClean="0">
                <a:solidFill>
                  <a:srgbClr val="00B050"/>
                </a:solidFill>
              </a:rPr>
              <a:t>6. Yorumlama</a:t>
            </a:r>
            <a:br>
              <a:rPr lang="tr-TR" sz="2000" b="1" dirty="0" smtClean="0">
                <a:solidFill>
                  <a:srgbClr val="00B050"/>
                </a:solidFill>
              </a:rPr>
            </a:br>
            <a:r>
              <a:rPr lang="tr-TR" sz="2000" b="1" dirty="0" smtClean="0">
                <a:solidFill>
                  <a:srgbClr val="00B050"/>
                </a:solidFill>
              </a:rPr>
              <a:t>7. Doğruluk Çizelgesi</a:t>
            </a:r>
            <a:br>
              <a:rPr lang="tr-TR" sz="2000" b="1" dirty="0" smtClean="0">
                <a:solidFill>
                  <a:srgbClr val="00B050"/>
                </a:solidFill>
              </a:rPr>
            </a:br>
            <a:r>
              <a:rPr lang="tr-TR" sz="2000" b="1" dirty="0" smtClean="0">
                <a:solidFill>
                  <a:srgbClr val="00B050"/>
                </a:solidFill>
              </a:rPr>
              <a:t>8. Çözümleyici Çizelge (Ağaç Yöntemi)</a:t>
            </a:r>
            <a:r>
              <a:rPr lang="tr-TR" sz="2000" b="1" dirty="0" smtClean="0"/>
              <a:t/>
            </a:r>
            <a:br>
              <a:rPr lang="tr-TR" sz="2000" b="1" dirty="0" smtClean="0"/>
            </a:br>
            <a:r>
              <a:rPr lang="tr-TR" sz="2000" b="1" dirty="0" smtClean="0"/>
              <a:t>C. NİCELEME MANTIĞI (YUKLEMLER MANTIĞI)</a:t>
            </a:r>
            <a:br>
              <a:rPr lang="tr-TR" sz="2000" b="1" dirty="0" smtClean="0"/>
            </a:br>
            <a:r>
              <a:rPr lang="tr-TR" sz="2000" b="1" dirty="0" smtClean="0">
                <a:solidFill>
                  <a:srgbClr val="0070C0"/>
                </a:solidFill>
              </a:rPr>
              <a:t>1. Sembolleştirme</a:t>
            </a:r>
            <a:br>
              <a:rPr lang="tr-TR" sz="2000" b="1" dirty="0" smtClean="0">
                <a:solidFill>
                  <a:srgbClr val="0070C0"/>
                </a:solidFill>
              </a:rPr>
            </a:br>
            <a:r>
              <a:rPr lang="tr-TR" sz="2000" b="1" dirty="0" smtClean="0">
                <a:solidFill>
                  <a:srgbClr val="0070C0"/>
                </a:solidFill>
              </a:rPr>
              <a:t>2. Temel Kavramlar</a:t>
            </a:r>
            <a:br>
              <a:rPr lang="tr-TR" sz="2000" b="1" dirty="0" smtClean="0">
                <a:solidFill>
                  <a:srgbClr val="0070C0"/>
                </a:solidFill>
              </a:rPr>
            </a:br>
            <a:r>
              <a:rPr lang="tr-TR" sz="2000" b="1" dirty="0" smtClean="0">
                <a:solidFill>
                  <a:srgbClr val="0070C0"/>
                </a:solidFill>
              </a:rPr>
              <a:t>3. Temel Kurallar</a:t>
            </a:r>
            <a:r>
              <a:rPr lang="tr-TR" sz="2000" b="1" dirty="0" smtClean="0"/>
              <a:t/>
            </a:r>
            <a:br>
              <a:rPr lang="tr-TR" sz="2000" b="1" dirty="0" smtClean="0"/>
            </a:br>
            <a:r>
              <a:rPr lang="tr-TR" sz="2000" b="1" dirty="0" smtClean="0"/>
              <a:t>C. COK DEĞERLİ MANTIK</a:t>
            </a:r>
            <a:br>
              <a:rPr lang="tr-TR" sz="2000" b="1" dirty="0" smtClean="0"/>
            </a:br>
            <a:r>
              <a:rPr lang="tr-TR" sz="2000" b="1" dirty="0" smtClean="0">
                <a:solidFill>
                  <a:srgbClr val="CC3399"/>
                </a:solidFill>
              </a:rPr>
              <a:t>1. Üç Değerli Mantık</a:t>
            </a:r>
            <a:br>
              <a:rPr lang="tr-TR" sz="2000" b="1" dirty="0" smtClean="0">
                <a:solidFill>
                  <a:srgbClr val="CC3399"/>
                </a:solidFill>
              </a:rPr>
            </a:br>
            <a:r>
              <a:rPr lang="tr-TR" sz="2000" b="1" dirty="0" smtClean="0">
                <a:solidFill>
                  <a:srgbClr val="CC3399"/>
                </a:solidFill>
              </a:rPr>
              <a:t>2. Bulanık Mantık</a:t>
            </a:r>
            <a:br>
              <a:rPr lang="tr-TR" sz="2000" b="1" dirty="0" smtClean="0">
                <a:solidFill>
                  <a:srgbClr val="CC3399"/>
                </a:solidFill>
              </a:rPr>
            </a:br>
            <a:endParaRPr lang="tr-TR" sz="2000" b="1" dirty="0">
              <a:solidFill>
                <a:srgbClr val="CC33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784976" cy="6250706"/>
          </a:xfrm>
        </p:spPr>
        <p:txBody>
          <a:bodyPr>
            <a:normAutofit/>
          </a:bodyPr>
          <a:lstStyle/>
          <a:p>
            <a:pPr algn="l"/>
            <a:r>
              <a:rPr lang="tr-TR" sz="2400" b="1" dirty="0" smtClean="0"/>
              <a:t>Çıkarımın Sembolleştirilmesi:</a:t>
            </a:r>
            <a:br>
              <a:rPr lang="tr-TR" sz="2400" b="1" dirty="0" smtClean="0"/>
            </a:br>
            <a:r>
              <a:rPr lang="tr-TR" sz="2000" dirty="0" smtClean="0"/>
              <a:t>Günlük dildeki çıkarımları </a:t>
            </a:r>
            <a:r>
              <a:rPr lang="tr-TR" sz="2000" dirty="0" smtClean="0">
                <a:solidFill>
                  <a:srgbClr val="3333CC"/>
                </a:solidFill>
              </a:rPr>
              <a:t>sembolleştirmek için </a:t>
            </a:r>
            <a:r>
              <a:rPr lang="tr-TR" sz="2000" u="heavy" dirty="0" smtClean="0">
                <a:uFill>
                  <a:solidFill>
                    <a:srgbClr val="FF0000"/>
                  </a:solidFill>
                </a:uFill>
              </a:rPr>
              <a:t>çıkarımdaki öncüller ve sonuç önermesi tespit edilir</a:t>
            </a:r>
            <a:r>
              <a:rPr lang="tr-TR" sz="2000" dirty="0" smtClean="0"/>
              <a:t>. Her bir önermeye </a:t>
            </a:r>
            <a:r>
              <a:rPr lang="tr-TR" sz="2000" b="1" dirty="0" smtClean="0">
                <a:solidFill>
                  <a:srgbClr val="009900"/>
                </a:solidFill>
              </a:rPr>
              <a:t>p, q, r, s </a:t>
            </a:r>
            <a:r>
              <a:rPr lang="tr-TR" sz="2000" dirty="0" smtClean="0"/>
              <a:t>gibi bir ad verilir. </a:t>
            </a:r>
            <a:r>
              <a:rPr lang="tr-TR" sz="2000" b="1" dirty="0" smtClean="0">
                <a:solidFill>
                  <a:srgbClr val="CC3399"/>
                </a:solidFill>
              </a:rPr>
              <a:t>Birinci öncül</a:t>
            </a:r>
            <a:r>
              <a:rPr lang="tr-TR" sz="2000" dirty="0" smtClean="0"/>
              <a:t>, </a:t>
            </a:r>
            <a:r>
              <a:rPr lang="tr-TR" sz="2000" b="1" dirty="0" smtClean="0">
                <a:solidFill>
                  <a:schemeClr val="accent6">
                    <a:lumMod val="50000"/>
                  </a:schemeClr>
                </a:solidFill>
              </a:rPr>
              <a:t>ikinci öncüle </a:t>
            </a:r>
            <a:r>
              <a:rPr lang="tr-TR" sz="2000" u="heavy" dirty="0" smtClean="0">
                <a:uFill>
                  <a:solidFill>
                    <a:srgbClr val="3333CC"/>
                  </a:solidFill>
                </a:uFill>
              </a:rPr>
              <a:t>koşul eklemi </a:t>
            </a:r>
            <a:r>
              <a:rPr lang="tr-TR" sz="2000" b="1" dirty="0" smtClean="0"/>
              <a:t>ile bağlanır</a:t>
            </a:r>
            <a:r>
              <a:rPr lang="tr-TR" sz="2000" dirty="0" smtClean="0"/>
              <a:t>. </a:t>
            </a:r>
            <a:r>
              <a:rPr lang="tr-TR" sz="2000" dirty="0" smtClean="0">
                <a:solidFill>
                  <a:srgbClr val="FF0000"/>
                </a:solidFill>
              </a:rPr>
              <a:t>Sonuç</a:t>
            </a:r>
            <a:r>
              <a:rPr lang="tr-TR" sz="2000" dirty="0" smtClean="0"/>
              <a:t> önermesindeki “</a:t>
            </a:r>
            <a:r>
              <a:rPr lang="tr-TR" sz="2000" b="1" dirty="0" smtClean="0">
                <a:solidFill>
                  <a:srgbClr val="00B050"/>
                </a:solidFill>
              </a:rPr>
              <a:t>O hâlde” ifadesi </a:t>
            </a:r>
            <a:r>
              <a:rPr lang="tr-TR" sz="3600" b="1" dirty="0" smtClean="0">
                <a:solidFill>
                  <a:srgbClr val="FF0000"/>
                </a:solidFill>
              </a:rPr>
              <a:t>“∴”</a:t>
            </a:r>
            <a:r>
              <a:rPr lang="tr-TR" sz="2000" dirty="0" smtClean="0"/>
              <a:t> işaretiyle gösterilir.</a:t>
            </a:r>
            <a:r>
              <a:rPr lang="tr-TR" sz="2400" b="1" dirty="0" smtClean="0"/>
              <a:t/>
            </a:r>
            <a:br>
              <a:rPr lang="tr-TR" sz="2400" b="1" dirty="0" smtClean="0"/>
            </a:br>
            <a:r>
              <a:rPr lang="tr-TR" sz="2400" b="1" dirty="0" smtClean="0"/>
              <a:t/>
            </a:r>
            <a:br>
              <a:rPr lang="tr-TR" sz="2400" b="1" dirty="0" smtClean="0"/>
            </a:br>
            <a:r>
              <a:rPr lang="tr-TR" sz="2400" dirty="0" smtClean="0"/>
              <a:t>Her öğrenci çalışırsa başarır.             (p→q)</a:t>
            </a:r>
            <a:br>
              <a:rPr lang="tr-TR" sz="2400" dirty="0" smtClean="0"/>
            </a:br>
            <a:r>
              <a:rPr lang="tr-TR" sz="2400" dirty="0" smtClean="0"/>
              <a:t/>
            </a:r>
            <a:br>
              <a:rPr lang="tr-TR" sz="2400" dirty="0" smtClean="0"/>
            </a:br>
            <a:r>
              <a:rPr lang="tr-TR" sz="2400" dirty="0" smtClean="0">
                <a:solidFill>
                  <a:srgbClr val="3333CC"/>
                </a:solidFill>
              </a:rPr>
              <a:t>Hülya çalışkan bir öğrencidir.            </a:t>
            </a:r>
            <a:r>
              <a:rPr lang="tr-TR" sz="2400" dirty="0" smtClean="0"/>
              <a:t>(p)</a:t>
            </a:r>
            <a:br>
              <a:rPr lang="tr-TR" sz="2400" dirty="0" smtClean="0"/>
            </a:br>
            <a:r>
              <a:rPr lang="tr-TR" sz="2400" dirty="0" smtClean="0">
                <a:solidFill>
                  <a:srgbClr val="FF0000"/>
                </a:solidFill>
              </a:rPr>
              <a:t>O hâlde Hülya başarır</a:t>
            </a:r>
            <a:r>
              <a:rPr lang="tr-TR" sz="2400" dirty="0" smtClean="0"/>
              <a:t>.                        ∴q</a:t>
            </a:r>
            <a:br>
              <a:rPr lang="tr-TR" sz="2400" dirty="0" smtClean="0"/>
            </a:br>
            <a:r>
              <a:rPr lang="tr-TR" sz="2400" dirty="0" smtClean="0"/>
              <a:t/>
            </a:r>
            <a:br>
              <a:rPr lang="tr-TR" sz="2400" dirty="0" smtClean="0"/>
            </a:br>
            <a:r>
              <a:rPr lang="tr-TR" sz="2400" b="1" dirty="0" smtClean="0">
                <a:solidFill>
                  <a:schemeClr val="accent6">
                    <a:lumMod val="50000"/>
                  </a:schemeClr>
                </a:solidFill>
              </a:rPr>
              <a:t>---------</a:t>
            </a:r>
            <a:r>
              <a:rPr lang="tr-TR" sz="2400" dirty="0" smtClean="0"/>
              <a:t/>
            </a:r>
            <a:br>
              <a:rPr lang="tr-TR" sz="2400" dirty="0" smtClean="0"/>
            </a:br>
            <a:r>
              <a:rPr lang="tr-TR" sz="2400" dirty="0" smtClean="0"/>
              <a:t>Bütün kanatlılar uçar.                       ……………….</a:t>
            </a:r>
            <a:br>
              <a:rPr lang="tr-TR" sz="2400" dirty="0" smtClean="0"/>
            </a:br>
            <a:r>
              <a:rPr lang="tr-TR" sz="2400" dirty="0" smtClean="0"/>
              <a:t/>
            </a:r>
            <a:br>
              <a:rPr lang="tr-TR" sz="2400" dirty="0" smtClean="0"/>
            </a:br>
            <a:r>
              <a:rPr lang="tr-TR" sz="2400" dirty="0" smtClean="0">
                <a:solidFill>
                  <a:srgbClr val="3333CC"/>
                </a:solidFill>
              </a:rPr>
              <a:t>Kedi kanatlıdır.                                  …………………</a:t>
            </a:r>
            <a:r>
              <a:rPr lang="tr-TR" sz="2400" dirty="0" smtClean="0"/>
              <a:t/>
            </a:r>
            <a:br>
              <a:rPr lang="tr-TR" sz="2400" dirty="0" smtClean="0"/>
            </a:br>
            <a:r>
              <a:rPr lang="pt-BR" sz="2400" dirty="0" smtClean="0">
                <a:solidFill>
                  <a:srgbClr val="FF0000"/>
                </a:solidFill>
              </a:rPr>
              <a:t>O hâlde kedi de uçar.</a:t>
            </a:r>
            <a:r>
              <a:rPr lang="tr-TR" sz="2400" dirty="0" smtClean="0">
                <a:solidFill>
                  <a:srgbClr val="FF0000"/>
                </a:solidFill>
              </a:rPr>
              <a:t>                        …………………</a:t>
            </a:r>
            <a:endParaRPr lang="tr-TR" sz="2400"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640960" cy="6034682"/>
          </a:xfrm>
        </p:spPr>
        <p:txBody>
          <a:bodyPr>
            <a:normAutofit/>
          </a:bodyPr>
          <a:lstStyle/>
          <a:p>
            <a:pPr algn="l"/>
            <a:r>
              <a:rPr lang="tr-TR" sz="2000" b="1" dirty="0" smtClean="0">
                <a:solidFill>
                  <a:srgbClr val="FF0000"/>
                </a:solidFill>
              </a:rPr>
              <a:t>GENEL KURALLAR</a:t>
            </a:r>
            <a:br>
              <a:rPr lang="tr-TR" sz="2000" b="1" dirty="0" smtClean="0">
                <a:solidFill>
                  <a:srgbClr val="FF0000"/>
                </a:solidFill>
              </a:rPr>
            </a:br>
            <a:r>
              <a:rPr lang="tr-TR" sz="2000" b="1" dirty="0" smtClean="0"/>
              <a:t/>
            </a:r>
            <a:br>
              <a:rPr lang="tr-TR" sz="2000" b="1" dirty="0" smtClean="0"/>
            </a:br>
            <a:r>
              <a:rPr lang="tr-TR" sz="2000" b="1" dirty="0" smtClean="0"/>
              <a:t>1. Önerme sembolleri p, q, r, s gibi harflerle sembolleştirilir.</a:t>
            </a:r>
            <a:br>
              <a:rPr lang="tr-TR" sz="2000" b="1" dirty="0" smtClean="0"/>
            </a:br>
            <a:r>
              <a:rPr lang="tr-TR" sz="2000" b="1" dirty="0" smtClean="0"/>
              <a:t/>
            </a:r>
            <a:br>
              <a:rPr lang="tr-TR" sz="2000" b="1" dirty="0" smtClean="0"/>
            </a:br>
            <a:r>
              <a:rPr lang="tr-TR" sz="2000" b="1" dirty="0" smtClean="0">
                <a:solidFill>
                  <a:srgbClr val="3333CC"/>
                </a:solidFill>
              </a:rPr>
              <a:t>2. Önerme eklemleri ∧, ∨, →, ↔, ∼ gibi işaretlerle sembolleştirilir</a:t>
            </a:r>
            <a:r>
              <a:rPr lang="tr-TR" sz="2000" b="1" dirty="0" smtClean="0"/>
              <a:t>.</a:t>
            </a:r>
            <a:br>
              <a:rPr lang="tr-TR" sz="2000" b="1" dirty="0" smtClean="0"/>
            </a:br>
            <a:r>
              <a:rPr lang="tr-TR" sz="2000" b="1" dirty="0" smtClean="0"/>
              <a:t/>
            </a:r>
            <a:br>
              <a:rPr lang="tr-TR" sz="2000" b="1" dirty="0" smtClean="0"/>
            </a:br>
            <a:r>
              <a:rPr lang="tr-TR" sz="2000" b="1" dirty="0" smtClean="0"/>
              <a:t>3. Bileşik önermelerde geçen her bir ad ve yüklem, basit birer önerme kabul edilir ve ona göre sembolleştirilir.</a:t>
            </a:r>
            <a:r>
              <a:rPr lang="tr-TR" sz="2000" dirty="0" smtClean="0"/>
              <a:t/>
            </a:r>
            <a:br>
              <a:rPr lang="tr-TR" sz="2000" dirty="0" smtClean="0"/>
            </a:br>
            <a:endParaRPr lang="tr-TR" sz="2000" dirty="0"/>
          </a:p>
        </p:txBody>
      </p:sp>
      <p:pic>
        <p:nvPicPr>
          <p:cNvPr id="1026" name="Picture 2"/>
          <p:cNvPicPr>
            <a:picLocks noChangeAspect="1" noChangeArrowheads="1"/>
          </p:cNvPicPr>
          <p:nvPr/>
        </p:nvPicPr>
        <p:blipFill>
          <a:blip r:embed="rId2" cstate="print"/>
          <a:srcRect/>
          <a:stretch>
            <a:fillRect/>
          </a:stretch>
        </p:blipFill>
        <p:spPr bwMode="auto">
          <a:xfrm>
            <a:off x="6156176" y="1124744"/>
            <a:ext cx="1285875" cy="9239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435280" cy="5098578"/>
          </a:xfrm>
        </p:spPr>
        <p:txBody>
          <a:bodyPr>
            <a:normAutofit/>
          </a:bodyPr>
          <a:lstStyle/>
          <a:p>
            <a:pPr algn="l"/>
            <a:r>
              <a:rPr lang="sv-SE" sz="2000" b="1" dirty="0" smtClean="0">
                <a:solidFill>
                  <a:srgbClr val="FF0000"/>
                </a:solidFill>
              </a:rPr>
              <a:t>Ana Eklem ve Ana Bileşenler</a:t>
            </a:r>
            <a:r>
              <a:rPr lang="tr-TR" sz="2000" b="1" dirty="0" smtClean="0"/>
              <a:t/>
            </a:r>
            <a:br>
              <a:rPr lang="tr-TR" sz="2000" b="1" dirty="0" smtClean="0"/>
            </a:br>
            <a:r>
              <a:rPr lang="tr-TR" sz="2000" b="1" dirty="0" smtClean="0"/>
              <a:t/>
            </a:r>
            <a:br>
              <a:rPr lang="tr-TR" sz="2000" b="1" dirty="0" smtClean="0"/>
            </a:br>
            <a:r>
              <a:rPr lang="tr-TR" sz="2000" b="1" dirty="0" smtClean="0">
                <a:solidFill>
                  <a:srgbClr val="009900"/>
                </a:solidFill>
              </a:rPr>
              <a:t>Önerme eklemleriyle </a:t>
            </a:r>
            <a:r>
              <a:rPr lang="tr-TR" sz="2000" dirty="0" smtClean="0"/>
              <a:t>kurulan </a:t>
            </a:r>
            <a:r>
              <a:rPr lang="tr-TR" sz="2000" u="heavy" dirty="0" smtClean="0">
                <a:uFill>
                  <a:solidFill>
                    <a:srgbClr val="3333CC"/>
                  </a:solidFill>
                </a:uFill>
              </a:rPr>
              <a:t>bileşik önermelerin temelinde </a:t>
            </a:r>
            <a:r>
              <a:rPr lang="tr-TR" sz="2000" b="1" dirty="0" smtClean="0">
                <a:solidFill>
                  <a:srgbClr val="CC3399"/>
                </a:solidFill>
              </a:rPr>
              <a:t>en az bir basit önerme</a:t>
            </a:r>
            <a:r>
              <a:rPr lang="tr-TR" sz="2000" dirty="0" smtClean="0"/>
              <a:t> vardır. </a:t>
            </a:r>
            <a:r>
              <a:rPr lang="tr-TR" sz="2000" b="1" dirty="0" smtClean="0">
                <a:solidFill>
                  <a:schemeClr val="accent6">
                    <a:lumMod val="50000"/>
                  </a:schemeClr>
                </a:solidFill>
              </a:rPr>
              <a:t>Bileşik ö</a:t>
            </a:r>
            <a:r>
              <a:rPr lang="nb-NO" sz="2000" b="1" dirty="0" smtClean="0">
                <a:solidFill>
                  <a:schemeClr val="accent6">
                    <a:lumMod val="50000"/>
                  </a:schemeClr>
                </a:solidFill>
              </a:rPr>
              <a:t>nermeleri oluşturan </a:t>
            </a:r>
            <a:r>
              <a:rPr lang="tr-TR" sz="2000" b="1" dirty="0" smtClean="0">
                <a:solidFill>
                  <a:schemeClr val="accent6">
                    <a:lumMod val="50000"/>
                  </a:schemeClr>
                </a:solidFill>
              </a:rPr>
              <a:t>ö</a:t>
            </a:r>
            <a:r>
              <a:rPr lang="nb-NO" sz="2000" b="1" dirty="0" smtClean="0">
                <a:solidFill>
                  <a:schemeClr val="accent6">
                    <a:lumMod val="50000"/>
                  </a:schemeClr>
                </a:solidFill>
              </a:rPr>
              <a:t>nermelere </a:t>
            </a:r>
            <a:r>
              <a:rPr lang="nb-NO" sz="2000" u="heavy" dirty="0" smtClean="0">
                <a:uFill>
                  <a:solidFill>
                    <a:srgbClr val="FF0000"/>
                  </a:solidFill>
                </a:uFill>
              </a:rPr>
              <a:t>o </a:t>
            </a:r>
            <a:r>
              <a:rPr lang="tr-TR" sz="2000" u="heavy" dirty="0" smtClean="0">
                <a:uFill>
                  <a:solidFill>
                    <a:srgbClr val="FF0000"/>
                  </a:solidFill>
                </a:uFill>
              </a:rPr>
              <a:t>ö</a:t>
            </a:r>
            <a:r>
              <a:rPr lang="nb-NO" sz="2000" u="heavy" dirty="0" smtClean="0">
                <a:uFill>
                  <a:solidFill>
                    <a:srgbClr val="FF0000"/>
                  </a:solidFill>
                </a:uFill>
              </a:rPr>
              <a:t>nermenin</a:t>
            </a:r>
            <a:r>
              <a:rPr lang="tr-TR" sz="2000" u="heavy" dirty="0" smtClean="0">
                <a:uFill>
                  <a:solidFill>
                    <a:srgbClr val="FF0000"/>
                  </a:solidFill>
                </a:uFill>
              </a:rPr>
              <a:t> </a:t>
            </a:r>
            <a:r>
              <a:rPr lang="tr-TR" sz="2000" b="1" dirty="0" smtClean="0"/>
              <a:t>ana bileşenleri </a:t>
            </a:r>
            <a:r>
              <a:rPr lang="nl-NL" sz="2000" dirty="0" smtClean="0"/>
              <a:t>denir. </a:t>
            </a:r>
            <a:r>
              <a:rPr lang="tr-TR" sz="2000" b="1" dirty="0" smtClean="0">
                <a:solidFill>
                  <a:srgbClr val="3333CC"/>
                </a:solidFill>
              </a:rPr>
              <a:t>ö</a:t>
            </a:r>
            <a:r>
              <a:rPr lang="nl-NL" sz="2000" b="1" dirty="0" smtClean="0">
                <a:solidFill>
                  <a:srgbClr val="3333CC"/>
                </a:solidFill>
              </a:rPr>
              <a:t>nerme ekleminden</a:t>
            </a:r>
            <a:r>
              <a:rPr lang="nl-NL" sz="2000" dirty="0" smtClean="0"/>
              <a:t> </a:t>
            </a:r>
            <a:r>
              <a:rPr lang="tr-TR" sz="2000" dirty="0" smtClean="0"/>
              <a:t>ö</a:t>
            </a:r>
            <a:r>
              <a:rPr lang="nl-NL" sz="2000" dirty="0" smtClean="0"/>
              <a:t>nceki </a:t>
            </a:r>
            <a:r>
              <a:rPr lang="tr-TR" sz="2000" dirty="0" smtClean="0"/>
              <a:t>ö</a:t>
            </a:r>
            <a:r>
              <a:rPr lang="nl-NL" sz="2000" dirty="0" smtClean="0"/>
              <a:t>nerme </a:t>
            </a:r>
            <a:r>
              <a:rPr lang="tr-TR" sz="2000" b="1" dirty="0" smtClean="0"/>
              <a:t>ö</a:t>
            </a:r>
            <a:r>
              <a:rPr lang="nl-NL" sz="2000" b="1" dirty="0" smtClean="0"/>
              <a:t>n</a:t>
            </a:r>
            <a:r>
              <a:rPr lang="tr-TR" sz="2000" b="1" dirty="0" smtClean="0"/>
              <a:t> bileşen</a:t>
            </a:r>
            <a:r>
              <a:rPr lang="tr-TR" sz="2000" dirty="0" smtClean="0"/>
              <a:t>, sonraki önerme </a:t>
            </a:r>
            <a:r>
              <a:rPr lang="tr-TR" sz="2000" b="1" dirty="0" smtClean="0"/>
              <a:t>art bileşen </a:t>
            </a:r>
            <a:r>
              <a:rPr lang="tr-TR" sz="2000" dirty="0" smtClean="0"/>
              <a:t>adını alır. Bileşenleri bağlayan </a:t>
            </a:r>
            <a:r>
              <a:rPr lang="tr-TR" sz="2000" b="1" dirty="0" smtClean="0">
                <a:solidFill>
                  <a:srgbClr val="C00000"/>
                </a:solidFill>
              </a:rPr>
              <a:t>temel önerme </a:t>
            </a:r>
            <a:r>
              <a:rPr lang="tr-TR" sz="2000" dirty="0" smtClean="0"/>
              <a:t>eklemine de </a:t>
            </a:r>
            <a:r>
              <a:rPr lang="tr-TR" sz="2000" b="1" dirty="0" smtClean="0"/>
              <a:t>ana eklem </a:t>
            </a:r>
            <a:r>
              <a:rPr lang="tr-TR" sz="2000" dirty="0" smtClean="0"/>
              <a:t>denir.</a:t>
            </a:r>
            <a:r>
              <a:rPr lang="tr-TR" sz="2000" b="1" dirty="0" smtClean="0"/>
              <a:t/>
            </a:r>
            <a:br>
              <a:rPr lang="tr-TR" sz="2000" b="1" dirty="0" smtClean="0"/>
            </a:br>
            <a:r>
              <a:rPr lang="tr-TR" sz="2000" dirty="0" smtClean="0"/>
              <a:t>Bir önermenin </a:t>
            </a:r>
            <a:r>
              <a:rPr lang="tr-TR" sz="2000" b="1" dirty="0" smtClean="0">
                <a:solidFill>
                  <a:srgbClr val="00B050"/>
                </a:solidFill>
              </a:rPr>
              <a:t>ne tür bir önerme olduğunu belirlemek için </a:t>
            </a:r>
            <a:r>
              <a:rPr lang="tr-TR" sz="2000" dirty="0" smtClean="0"/>
              <a:t>önce onu oluşturan </a:t>
            </a:r>
            <a:r>
              <a:rPr lang="tr-TR" sz="2000" b="1" dirty="0" smtClean="0">
                <a:solidFill>
                  <a:srgbClr val="0070C0"/>
                </a:solidFill>
              </a:rPr>
              <a:t>ana eklemi belirlemek </a:t>
            </a:r>
            <a:r>
              <a:rPr lang="tr-TR" sz="2000" dirty="0" smtClean="0"/>
              <a:t>gerekmektedir.</a:t>
            </a:r>
            <a:br>
              <a:rPr lang="tr-TR" sz="2000" dirty="0" smtClean="0"/>
            </a:br>
            <a:r>
              <a:rPr lang="tr-TR" sz="2000" dirty="0" smtClean="0"/>
              <a:t/>
            </a:r>
            <a:br>
              <a:rPr lang="tr-TR" sz="2000" dirty="0" smtClean="0"/>
            </a:br>
            <a:r>
              <a:rPr lang="tr-TR" sz="2000" b="1" dirty="0" smtClean="0"/>
              <a:t>Örnek:</a:t>
            </a:r>
            <a:endParaRPr lang="tr-TR" sz="2000" b="1" dirty="0"/>
          </a:p>
        </p:txBody>
      </p:sp>
      <p:pic>
        <p:nvPicPr>
          <p:cNvPr id="2050" name="Picture 2"/>
          <p:cNvPicPr>
            <a:picLocks noChangeAspect="1" noChangeArrowheads="1"/>
          </p:cNvPicPr>
          <p:nvPr/>
        </p:nvPicPr>
        <p:blipFill>
          <a:blip r:embed="rId2" cstate="print"/>
          <a:srcRect/>
          <a:stretch>
            <a:fillRect/>
          </a:stretch>
        </p:blipFill>
        <p:spPr bwMode="auto">
          <a:xfrm>
            <a:off x="1475656" y="4293096"/>
            <a:ext cx="6120680" cy="21602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3586410"/>
          </a:xfrm>
        </p:spPr>
        <p:txBody>
          <a:bodyPr>
            <a:normAutofit/>
          </a:bodyPr>
          <a:lstStyle/>
          <a:p>
            <a:pPr algn="l"/>
            <a:r>
              <a:rPr lang="tr-TR" sz="2000" b="1" dirty="0" smtClean="0"/>
              <a:t>6. Yorumlama</a:t>
            </a:r>
            <a:br>
              <a:rPr lang="tr-TR" sz="2000" b="1" dirty="0" smtClean="0"/>
            </a:br>
            <a:r>
              <a:rPr lang="tr-TR" sz="2000" b="1" dirty="0" smtClean="0"/>
              <a:t/>
            </a:r>
            <a:br>
              <a:rPr lang="tr-TR" sz="2000" b="1" dirty="0" smtClean="0"/>
            </a:br>
            <a:r>
              <a:rPr lang="tr-TR" sz="2000" b="1" dirty="0" smtClean="0">
                <a:solidFill>
                  <a:srgbClr val="CC3399"/>
                </a:solidFill>
              </a:rPr>
              <a:t>Önermelerin</a:t>
            </a:r>
            <a:r>
              <a:rPr lang="tr-TR" sz="2000" b="1" dirty="0" smtClean="0"/>
              <a:t> </a:t>
            </a:r>
            <a:r>
              <a:rPr lang="tr-TR" sz="2000" b="1" dirty="0" smtClean="0">
                <a:solidFill>
                  <a:srgbClr val="009900"/>
                </a:solidFill>
              </a:rPr>
              <a:t>doğru veya yanlış </a:t>
            </a:r>
            <a:r>
              <a:rPr lang="tr-TR" sz="2000" dirty="0" smtClean="0"/>
              <a:t>değerlerden </a:t>
            </a:r>
            <a:r>
              <a:rPr lang="tr-TR" sz="2000" b="1" dirty="0" smtClean="0">
                <a:solidFill>
                  <a:srgbClr val="3333CC"/>
                </a:solidFill>
              </a:rPr>
              <a:t>hangisini aldığını </a:t>
            </a:r>
            <a:r>
              <a:rPr lang="tr-TR" sz="2000" dirty="0" smtClean="0"/>
              <a:t>belirlemeye </a:t>
            </a:r>
            <a:r>
              <a:rPr lang="tr-TR" sz="2000" b="1" u="heavy" dirty="0" smtClean="0">
                <a:uFill>
                  <a:solidFill>
                    <a:srgbClr val="FF0000"/>
                  </a:solidFill>
                </a:uFill>
              </a:rPr>
              <a:t>yorumlama</a:t>
            </a:r>
            <a:r>
              <a:rPr lang="tr-TR" sz="2000" dirty="0" smtClean="0"/>
              <a:t> denir.</a:t>
            </a:r>
            <a:r>
              <a:rPr lang="tr-TR" sz="2000" b="1" dirty="0" smtClean="0"/>
              <a:t/>
            </a:r>
            <a:br>
              <a:rPr lang="tr-TR" sz="2000" b="1" dirty="0" smtClean="0"/>
            </a:br>
            <a:r>
              <a:rPr lang="tr-TR" sz="2000" b="1" dirty="0" smtClean="0"/>
              <a:t/>
            </a:r>
            <a:br>
              <a:rPr lang="tr-TR" sz="2000" b="1" dirty="0" smtClean="0"/>
            </a:br>
            <a:r>
              <a:rPr lang="tr-TR" sz="2000" b="1" dirty="0" smtClean="0">
                <a:solidFill>
                  <a:srgbClr val="CC3399"/>
                </a:solidFill>
              </a:rPr>
              <a:t>Yorumlama</a:t>
            </a:r>
            <a:r>
              <a:rPr lang="tr-TR" sz="2000" dirty="0" smtClean="0"/>
              <a:t> işleminde </a:t>
            </a:r>
            <a:r>
              <a:rPr lang="tr-TR" sz="2000" dirty="0" smtClean="0">
                <a:solidFill>
                  <a:srgbClr val="3333CC"/>
                </a:solidFill>
              </a:rPr>
              <a:t>“</a:t>
            </a:r>
            <a:r>
              <a:rPr lang="tr-TR" sz="2000" b="1" dirty="0" smtClean="0">
                <a:solidFill>
                  <a:srgbClr val="3333CC"/>
                </a:solidFill>
              </a:rPr>
              <a:t>doğru</a:t>
            </a:r>
            <a:r>
              <a:rPr lang="tr-TR" sz="2000" dirty="0" smtClean="0">
                <a:solidFill>
                  <a:srgbClr val="3333CC"/>
                </a:solidFill>
              </a:rPr>
              <a:t>”</a:t>
            </a:r>
            <a:r>
              <a:rPr lang="tr-TR" sz="2000" dirty="0" smtClean="0"/>
              <a:t> </a:t>
            </a:r>
            <a:r>
              <a:rPr lang="es-ES" sz="2000" dirty="0" smtClean="0"/>
              <a:t>kısaca </a:t>
            </a:r>
            <a:r>
              <a:rPr lang="es-ES" sz="2000" b="1" dirty="0" smtClean="0">
                <a:solidFill>
                  <a:srgbClr val="FF0000"/>
                </a:solidFill>
              </a:rPr>
              <a:t>“D” </a:t>
            </a:r>
            <a:r>
              <a:rPr lang="es-ES" sz="2000" dirty="0" smtClean="0"/>
              <a:t>ile, “</a:t>
            </a:r>
            <a:r>
              <a:rPr lang="es-ES" sz="2000" b="1" dirty="0" smtClean="0">
                <a:solidFill>
                  <a:srgbClr val="3333CC"/>
                </a:solidFill>
              </a:rPr>
              <a:t>yanlış</a:t>
            </a:r>
            <a:r>
              <a:rPr lang="es-ES" sz="2000" b="1" dirty="0" smtClean="0"/>
              <a:t>” </a:t>
            </a:r>
            <a:r>
              <a:rPr lang="es-ES" sz="2000" dirty="0" smtClean="0"/>
              <a:t>kısaca </a:t>
            </a:r>
            <a:r>
              <a:rPr lang="es-ES" sz="2000" b="1" dirty="0" smtClean="0">
                <a:solidFill>
                  <a:srgbClr val="FF0000"/>
                </a:solidFill>
              </a:rPr>
              <a:t>“Y”</a:t>
            </a:r>
            <a:r>
              <a:rPr lang="tr-TR" sz="2000" b="1" dirty="0" smtClean="0">
                <a:solidFill>
                  <a:srgbClr val="FF0000"/>
                </a:solidFill>
              </a:rPr>
              <a:t> </a:t>
            </a:r>
            <a:r>
              <a:rPr lang="tr-TR" sz="2000" dirty="0" smtClean="0"/>
              <a:t>ile gösterilir.</a:t>
            </a:r>
            <a:br>
              <a:rPr lang="tr-TR" sz="2000" dirty="0" smtClean="0"/>
            </a:br>
            <a:r>
              <a:rPr lang="tr-TR" sz="2000" b="1" dirty="0" smtClean="0"/>
              <a:t>Değilleme Eklemi</a:t>
            </a:r>
            <a:r>
              <a:rPr lang="tr-TR" sz="2800" b="1" dirty="0" smtClean="0">
                <a:solidFill>
                  <a:srgbClr val="FF0000"/>
                </a:solidFill>
              </a:rPr>
              <a:t> </a:t>
            </a:r>
            <a:r>
              <a:rPr lang="tr-TR" sz="2800" b="1" dirty="0" smtClean="0">
                <a:solidFill>
                  <a:srgbClr val="3333CC"/>
                </a:solidFill>
              </a:rPr>
              <a:t>“</a:t>
            </a:r>
            <a:r>
              <a:rPr lang="tr-TR" sz="4000" b="1" dirty="0" smtClean="0">
                <a:solidFill>
                  <a:srgbClr val="FF0000"/>
                </a:solidFill>
              </a:rPr>
              <a:t>~</a:t>
            </a:r>
            <a:r>
              <a:rPr lang="tr-TR" sz="2800" b="1" dirty="0" smtClean="0">
                <a:solidFill>
                  <a:srgbClr val="3333CC"/>
                </a:solidFill>
              </a:rPr>
              <a:t>”</a:t>
            </a:r>
            <a:r>
              <a:rPr lang="tr-TR" sz="2800" b="1" dirty="0" smtClean="0">
                <a:solidFill>
                  <a:srgbClr val="FF0000"/>
                </a:solidFill>
              </a:rPr>
              <a:t> </a:t>
            </a:r>
            <a:r>
              <a:rPr lang="tr-TR" sz="2000" b="1" dirty="0" smtClean="0"/>
              <a:t>(Değil): </a:t>
            </a:r>
            <a:br>
              <a:rPr lang="tr-TR" sz="2000" b="1" dirty="0" smtClean="0"/>
            </a:br>
            <a:r>
              <a:rPr lang="tr-TR" sz="2000" b="1" dirty="0" smtClean="0">
                <a:solidFill>
                  <a:srgbClr val="CC3399"/>
                </a:solidFill>
              </a:rPr>
              <a:t>Değilleme önermesi </a:t>
            </a:r>
            <a:r>
              <a:rPr lang="tr-TR" sz="2000" u="heavy" dirty="0" smtClean="0">
                <a:uFill>
                  <a:solidFill>
                    <a:srgbClr val="009900"/>
                  </a:solidFill>
                </a:uFill>
              </a:rPr>
              <a:t>tek bileşenli bileşik </a:t>
            </a:r>
            <a:r>
              <a:rPr lang="tr-TR" sz="2000" dirty="0" smtClean="0"/>
              <a:t>önermedir. </a:t>
            </a:r>
            <a:r>
              <a:rPr lang="tr-TR" sz="2800" b="1" dirty="0" smtClean="0">
                <a:solidFill>
                  <a:srgbClr val="3333CC"/>
                </a:solidFill>
              </a:rPr>
              <a:t>~ p</a:t>
            </a:r>
            <a:br>
              <a:rPr lang="tr-TR" sz="2800" b="1" dirty="0" smtClean="0">
                <a:solidFill>
                  <a:srgbClr val="3333CC"/>
                </a:solidFill>
              </a:rPr>
            </a:br>
            <a:endParaRPr lang="tr-TR" sz="2800" b="1" dirty="0">
              <a:solidFill>
                <a:srgbClr val="3333CC"/>
              </a:solidFill>
            </a:endParaRPr>
          </a:p>
        </p:txBody>
      </p:sp>
      <p:graphicFrame>
        <p:nvGraphicFramePr>
          <p:cNvPr id="3" name="2 Tablo"/>
          <p:cNvGraphicFramePr>
            <a:graphicFrameLocks noGrp="1"/>
          </p:cNvGraphicFramePr>
          <p:nvPr/>
        </p:nvGraphicFramePr>
        <p:xfrm>
          <a:off x="251521" y="3717032"/>
          <a:ext cx="5832648" cy="2688299"/>
        </p:xfrm>
        <a:graphic>
          <a:graphicData uri="http://schemas.openxmlformats.org/drawingml/2006/table">
            <a:tbl>
              <a:tblPr firstRow="1" bandRow="1">
                <a:tableStyleId>{F5AB1C69-6EDB-4FF4-983F-18BD219EF322}</a:tableStyleId>
              </a:tblPr>
              <a:tblGrid>
                <a:gridCol w="1944216"/>
                <a:gridCol w="1582501"/>
                <a:gridCol w="2305931"/>
              </a:tblGrid>
              <a:tr h="888099">
                <a:tc>
                  <a:txBody>
                    <a:bodyPr/>
                    <a:lstStyle/>
                    <a:p>
                      <a:r>
                        <a:rPr lang="tr-TR" sz="2000" kern="1200" baseline="0" dirty="0" smtClean="0">
                          <a:solidFill>
                            <a:schemeClr val="tx1"/>
                          </a:solidFill>
                        </a:rPr>
                        <a:t>Önerme</a:t>
                      </a:r>
                      <a:endParaRPr lang="tr-TR" sz="2000" dirty="0">
                        <a:solidFill>
                          <a:schemeClr val="tx1"/>
                        </a:solidFill>
                      </a:endParaRPr>
                    </a:p>
                  </a:txBody>
                  <a:tcPr/>
                </a:tc>
                <a:tc>
                  <a:txBody>
                    <a:bodyPr/>
                    <a:lstStyle/>
                    <a:p>
                      <a:r>
                        <a:rPr lang="tr-TR" sz="2000" kern="1200" baseline="0" dirty="0" smtClean="0">
                          <a:solidFill>
                            <a:schemeClr val="tx1"/>
                          </a:solidFill>
                        </a:rPr>
                        <a:t>Önerme Eklemi</a:t>
                      </a:r>
                      <a:endParaRPr lang="tr-TR" sz="2000" dirty="0">
                        <a:solidFill>
                          <a:schemeClr val="tx1"/>
                        </a:solidFill>
                      </a:endParaRPr>
                    </a:p>
                  </a:txBody>
                  <a:tcPr/>
                </a:tc>
                <a:tc>
                  <a:txBody>
                    <a:bodyPr/>
                    <a:lstStyle/>
                    <a:p>
                      <a:r>
                        <a:rPr lang="tr-TR" sz="2000" kern="1200" baseline="0" dirty="0" smtClean="0">
                          <a:solidFill>
                            <a:schemeClr val="tx1"/>
                          </a:solidFill>
                        </a:rPr>
                        <a:t>Doğruluk Değeri</a:t>
                      </a:r>
                      <a:endParaRPr lang="tr-TR" sz="2000" dirty="0">
                        <a:solidFill>
                          <a:schemeClr val="tx1"/>
                        </a:solidFill>
                      </a:endParaRPr>
                    </a:p>
                  </a:txBody>
                  <a:tcPr/>
                </a:tc>
              </a:tr>
              <a:tr h="912101">
                <a:tc>
                  <a:txBody>
                    <a:bodyPr/>
                    <a:lstStyle/>
                    <a:p>
                      <a:r>
                        <a:rPr lang="tr-TR" sz="2400" kern="1200" baseline="0" dirty="0" smtClean="0"/>
                        <a:t>Hava güneşlidir.</a:t>
                      </a:r>
                      <a:endParaRPr lang="tr-TR" sz="2400" b="1" dirty="0"/>
                    </a:p>
                  </a:txBody>
                  <a:tcPr/>
                </a:tc>
                <a:tc>
                  <a:txBody>
                    <a:bodyPr/>
                    <a:lstStyle/>
                    <a:p>
                      <a:endParaRPr lang="tr-TR" sz="2400" b="1" dirty="0"/>
                    </a:p>
                  </a:txBody>
                  <a:tcPr/>
                </a:tc>
                <a:tc>
                  <a:txBody>
                    <a:bodyPr/>
                    <a:lstStyle/>
                    <a:p>
                      <a:r>
                        <a:rPr lang="tr-TR" sz="2400" dirty="0" smtClean="0"/>
                        <a:t>D</a:t>
                      </a:r>
                      <a:endParaRPr lang="tr-TR" sz="2400" b="1" dirty="0"/>
                    </a:p>
                  </a:txBody>
                  <a:tcPr/>
                </a:tc>
              </a:tr>
              <a:tr h="888099">
                <a:tc>
                  <a:txBody>
                    <a:bodyPr/>
                    <a:lstStyle/>
                    <a:p>
                      <a:r>
                        <a:rPr lang="tr-TR" sz="2400" kern="1200" baseline="0" dirty="0" smtClean="0"/>
                        <a:t>Hava güneşli değildir</a:t>
                      </a:r>
                      <a:endParaRPr lang="tr-TR" sz="2400" b="1" dirty="0"/>
                    </a:p>
                  </a:txBody>
                  <a:tcPr/>
                </a:tc>
                <a:tc>
                  <a:txBody>
                    <a:bodyPr/>
                    <a:lstStyle/>
                    <a:p>
                      <a:r>
                        <a:rPr lang="tr-TR" sz="2400" kern="1200" baseline="0" dirty="0" smtClean="0"/>
                        <a:t>değil</a:t>
                      </a:r>
                    </a:p>
                    <a:p>
                      <a:r>
                        <a:rPr lang="tr-TR" sz="2400" kern="1200" baseline="0" dirty="0" smtClean="0"/>
                        <a:t>(~)</a:t>
                      </a:r>
                      <a:endParaRPr lang="tr-TR" sz="2400" b="1" dirty="0"/>
                    </a:p>
                  </a:txBody>
                  <a:tcPr/>
                </a:tc>
                <a:tc>
                  <a:txBody>
                    <a:bodyPr/>
                    <a:lstStyle/>
                    <a:p>
                      <a:r>
                        <a:rPr lang="tr-TR" sz="2400" dirty="0" smtClean="0"/>
                        <a:t>Y</a:t>
                      </a:r>
                      <a:endParaRPr lang="tr-TR" sz="2400" b="1" dirty="0"/>
                    </a:p>
                  </a:txBody>
                  <a:tcPr/>
                </a:tc>
              </a:tr>
            </a:tbl>
          </a:graphicData>
        </a:graphic>
      </p:graphicFrame>
      <p:graphicFrame>
        <p:nvGraphicFramePr>
          <p:cNvPr id="5" name="4 Tablo"/>
          <p:cNvGraphicFramePr>
            <a:graphicFrameLocks noGrp="1"/>
          </p:cNvGraphicFramePr>
          <p:nvPr/>
        </p:nvGraphicFramePr>
        <p:xfrm>
          <a:off x="6804248" y="4149080"/>
          <a:ext cx="1512168" cy="1512168"/>
        </p:xfrm>
        <a:graphic>
          <a:graphicData uri="http://schemas.openxmlformats.org/drawingml/2006/table">
            <a:tbl>
              <a:tblPr firstRow="1" bandRow="1">
                <a:tableStyleId>{F5AB1C69-6EDB-4FF4-983F-18BD219EF322}</a:tableStyleId>
              </a:tblPr>
              <a:tblGrid>
                <a:gridCol w="756084"/>
                <a:gridCol w="756084"/>
              </a:tblGrid>
              <a:tr h="569300">
                <a:tc>
                  <a:txBody>
                    <a:bodyPr/>
                    <a:lstStyle/>
                    <a:p>
                      <a:r>
                        <a:rPr lang="tr-TR" sz="2400" dirty="0" smtClean="0">
                          <a:solidFill>
                            <a:schemeClr val="tx1"/>
                          </a:solidFill>
                        </a:rPr>
                        <a:t>P</a:t>
                      </a:r>
                      <a:endParaRPr lang="tr-TR" sz="2400" dirty="0">
                        <a:solidFill>
                          <a:schemeClr val="tx1"/>
                        </a:solidFill>
                      </a:endParaRPr>
                    </a:p>
                  </a:txBody>
                  <a:tcPr/>
                </a:tc>
                <a:tc>
                  <a:txBody>
                    <a:bodyPr/>
                    <a:lstStyle/>
                    <a:p>
                      <a:r>
                        <a:rPr lang="tr-TR" sz="2400" b="1" kern="1200" baseline="0" dirty="0" smtClean="0">
                          <a:solidFill>
                            <a:schemeClr val="tx1"/>
                          </a:solidFill>
                          <a:latin typeface="+mn-lt"/>
                          <a:ea typeface="+mn-ea"/>
                          <a:cs typeface="+mn-cs"/>
                        </a:rPr>
                        <a:t>∼p</a:t>
                      </a:r>
                      <a:endParaRPr lang="tr-TR" sz="2400" dirty="0">
                        <a:solidFill>
                          <a:schemeClr val="tx1"/>
                        </a:solidFill>
                      </a:endParaRPr>
                    </a:p>
                  </a:txBody>
                  <a:tcPr/>
                </a:tc>
              </a:tr>
              <a:tr h="471434">
                <a:tc>
                  <a:txBody>
                    <a:bodyPr/>
                    <a:lstStyle/>
                    <a:p>
                      <a:r>
                        <a:rPr lang="tr-TR" sz="2400" b="1" dirty="0" smtClean="0"/>
                        <a:t>D</a:t>
                      </a:r>
                      <a:endParaRPr lang="tr-TR" sz="2400" b="1" dirty="0"/>
                    </a:p>
                  </a:txBody>
                  <a:tcPr/>
                </a:tc>
                <a:tc>
                  <a:txBody>
                    <a:bodyPr/>
                    <a:lstStyle/>
                    <a:p>
                      <a:r>
                        <a:rPr lang="tr-TR" sz="2400" b="1" dirty="0" smtClean="0"/>
                        <a:t>D</a:t>
                      </a:r>
                      <a:endParaRPr lang="tr-TR" sz="2400" b="1" dirty="0"/>
                    </a:p>
                  </a:txBody>
                  <a:tcPr/>
                </a:tc>
              </a:tr>
              <a:tr h="471434">
                <a:tc>
                  <a:txBody>
                    <a:bodyPr/>
                    <a:lstStyle/>
                    <a:p>
                      <a:r>
                        <a:rPr lang="tr-TR" sz="2400" b="1" dirty="0" smtClean="0"/>
                        <a:t>Y</a:t>
                      </a:r>
                      <a:endParaRPr lang="tr-TR" sz="2400" b="1" dirty="0"/>
                    </a:p>
                  </a:txBody>
                  <a:tcPr/>
                </a:tc>
                <a:tc>
                  <a:txBody>
                    <a:bodyPr/>
                    <a:lstStyle/>
                    <a:p>
                      <a:r>
                        <a:rPr lang="tr-TR" sz="2400" b="1" dirty="0" smtClean="0"/>
                        <a:t>Y</a:t>
                      </a:r>
                      <a:endParaRPr lang="tr-TR" sz="2400" b="1"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507288" cy="6250706"/>
          </a:xfrm>
        </p:spPr>
        <p:txBody>
          <a:bodyPr>
            <a:normAutofit/>
          </a:bodyPr>
          <a:lstStyle/>
          <a:p>
            <a:pPr algn="l"/>
            <a:r>
              <a:rPr lang="tr-TR" sz="2000" b="1" dirty="0" smtClean="0"/>
              <a:t>Çifte değilleme kuralını da katarak yeni bir doğruluk çizelgesi oluşturalım:</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solidFill>
                  <a:srgbClr val="3333CC"/>
                </a:solidFill>
              </a:rPr>
              <a:t>bir önermenin değilinin değili kendisidir.</a:t>
            </a:r>
            <a:endParaRPr lang="tr-TR" sz="2000" b="1" dirty="0">
              <a:solidFill>
                <a:srgbClr val="3333CC"/>
              </a:solidFill>
            </a:endParaRPr>
          </a:p>
        </p:txBody>
      </p:sp>
      <p:graphicFrame>
        <p:nvGraphicFramePr>
          <p:cNvPr id="3" name="2 Tablo"/>
          <p:cNvGraphicFramePr>
            <a:graphicFrameLocks noGrp="1"/>
          </p:cNvGraphicFramePr>
          <p:nvPr/>
        </p:nvGraphicFramePr>
        <p:xfrm>
          <a:off x="251520" y="1412776"/>
          <a:ext cx="5832647" cy="3230880"/>
        </p:xfrm>
        <a:graphic>
          <a:graphicData uri="http://schemas.openxmlformats.org/drawingml/2006/table">
            <a:tbl>
              <a:tblPr firstRow="1" bandRow="1">
                <a:tableStyleId>{F5AB1C69-6EDB-4FF4-983F-18BD219EF322}</a:tableStyleId>
              </a:tblPr>
              <a:tblGrid>
                <a:gridCol w="1834990"/>
                <a:gridCol w="1834990"/>
                <a:gridCol w="2162667"/>
              </a:tblGrid>
              <a:tr h="738082">
                <a:tc>
                  <a:txBody>
                    <a:bodyPr/>
                    <a:lstStyle/>
                    <a:p>
                      <a:r>
                        <a:rPr lang="tr-TR" sz="2400" b="1" kern="1200" baseline="0" dirty="0" smtClean="0">
                          <a:solidFill>
                            <a:schemeClr val="tx1"/>
                          </a:solidFill>
                          <a:latin typeface="+mn-lt"/>
                          <a:ea typeface="+mn-ea"/>
                          <a:cs typeface="+mn-cs"/>
                        </a:rPr>
                        <a:t>Önerme</a:t>
                      </a:r>
                      <a:endParaRPr lang="tr-TR" sz="2400" dirty="0">
                        <a:solidFill>
                          <a:schemeClr val="tx1"/>
                        </a:solidFill>
                      </a:endParaRPr>
                    </a:p>
                  </a:txBody>
                  <a:tcPr/>
                </a:tc>
                <a:tc>
                  <a:txBody>
                    <a:bodyPr/>
                    <a:lstStyle/>
                    <a:p>
                      <a:r>
                        <a:rPr lang="tr-TR" sz="2400" b="1" kern="1200" baseline="0" dirty="0" smtClean="0">
                          <a:solidFill>
                            <a:schemeClr val="tx1"/>
                          </a:solidFill>
                          <a:latin typeface="+mn-lt"/>
                          <a:ea typeface="+mn-ea"/>
                          <a:cs typeface="+mn-cs"/>
                        </a:rPr>
                        <a:t>Önerme Eklemi</a:t>
                      </a:r>
                      <a:endParaRPr lang="tr-TR" sz="2400" dirty="0">
                        <a:solidFill>
                          <a:schemeClr val="tx1"/>
                        </a:solidFill>
                      </a:endParaRPr>
                    </a:p>
                  </a:txBody>
                  <a:tcPr/>
                </a:tc>
                <a:tc>
                  <a:txBody>
                    <a:bodyPr/>
                    <a:lstStyle/>
                    <a:p>
                      <a:r>
                        <a:rPr lang="tr-TR" sz="2400" b="1" kern="1200" baseline="0" dirty="0" smtClean="0">
                          <a:solidFill>
                            <a:schemeClr val="tx1"/>
                          </a:solidFill>
                          <a:latin typeface="+mn-lt"/>
                          <a:ea typeface="+mn-ea"/>
                          <a:cs typeface="+mn-cs"/>
                        </a:rPr>
                        <a:t>Doğruluk Değeri</a:t>
                      </a:r>
                      <a:endParaRPr lang="tr-TR" sz="2400" dirty="0">
                        <a:solidFill>
                          <a:schemeClr val="tx1"/>
                        </a:solidFill>
                      </a:endParaRPr>
                    </a:p>
                  </a:txBody>
                  <a:tcPr/>
                </a:tc>
              </a:tr>
              <a:tr h="486054">
                <a:tc>
                  <a:txBody>
                    <a:bodyPr/>
                    <a:lstStyle/>
                    <a:p>
                      <a:r>
                        <a:rPr lang="tr-TR" sz="1800" b="1" kern="1200" baseline="0" dirty="0" smtClean="0">
                          <a:solidFill>
                            <a:schemeClr val="dk1"/>
                          </a:solidFill>
                          <a:latin typeface="+mn-lt"/>
                          <a:ea typeface="+mn-ea"/>
                          <a:cs typeface="+mn-cs"/>
                        </a:rPr>
                        <a:t>Domates sebzedir.</a:t>
                      </a:r>
                      <a:endParaRPr lang="tr-TR" b="1" dirty="0"/>
                    </a:p>
                  </a:txBody>
                  <a:tcPr/>
                </a:tc>
                <a:tc>
                  <a:txBody>
                    <a:bodyPr/>
                    <a:lstStyle/>
                    <a:p>
                      <a:endParaRPr lang="tr-TR" b="1" dirty="0"/>
                    </a:p>
                  </a:txBody>
                  <a:tcPr/>
                </a:tc>
                <a:tc>
                  <a:txBody>
                    <a:bodyPr/>
                    <a:lstStyle/>
                    <a:p>
                      <a:r>
                        <a:rPr lang="tr-TR" sz="2800" b="1" dirty="0" smtClean="0"/>
                        <a:t>D</a:t>
                      </a:r>
                      <a:endParaRPr lang="tr-TR" sz="2800" b="1" dirty="0"/>
                    </a:p>
                  </a:txBody>
                  <a:tcPr/>
                </a:tc>
              </a:tr>
              <a:tr h="738082">
                <a:tc>
                  <a:txBody>
                    <a:bodyPr/>
                    <a:lstStyle/>
                    <a:p>
                      <a:r>
                        <a:rPr lang="tr-TR" sz="1800" b="1" kern="1200" baseline="0" dirty="0" smtClean="0">
                          <a:solidFill>
                            <a:schemeClr val="dk1"/>
                          </a:solidFill>
                          <a:latin typeface="+mn-lt"/>
                          <a:ea typeface="+mn-ea"/>
                          <a:cs typeface="+mn-cs"/>
                        </a:rPr>
                        <a:t>Domates sebze değildir.</a:t>
                      </a:r>
                      <a:endParaRPr lang="tr-TR" b="1" dirty="0"/>
                    </a:p>
                  </a:txBody>
                  <a:tcPr/>
                </a:tc>
                <a:tc>
                  <a:txBody>
                    <a:bodyPr/>
                    <a:lstStyle/>
                    <a:p>
                      <a:r>
                        <a:rPr lang="tr-TR" sz="1800" b="1" kern="1200" baseline="0" dirty="0" smtClean="0">
                          <a:solidFill>
                            <a:schemeClr val="dk1"/>
                          </a:solidFill>
                          <a:latin typeface="+mn-lt"/>
                          <a:ea typeface="+mn-ea"/>
                          <a:cs typeface="+mn-cs"/>
                        </a:rPr>
                        <a:t>değil</a:t>
                      </a:r>
                    </a:p>
                    <a:p>
                      <a:r>
                        <a:rPr lang="tr-TR" sz="3200" b="1" kern="1200" baseline="0" dirty="0" smtClean="0">
                          <a:solidFill>
                            <a:schemeClr val="dk1"/>
                          </a:solidFill>
                          <a:latin typeface="+mn-lt"/>
                          <a:ea typeface="+mn-ea"/>
                          <a:cs typeface="+mn-cs"/>
                        </a:rPr>
                        <a:t>(~)</a:t>
                      </a:r>
                      <a:endParaRPr lang="tr-TR" sz="3200" b="1" dirty="0"/>
                    </a:p>
                  </a:txBody>
                  <a:tcPr/>
                </a:tc>
                <a:tc>
                  <a:txBody>
                    <a:bodyPr/>
                    <a:lstStyle/>
                    <a:p>
                      <a:r>
                        <a:rPr lang="tr-TR" sz="2800" b="1" dirty="0" smtClean="0"/>
                        <a:t>Y</a:t>
                      </a:r>
                      <a:endParaRPr lang="tr-TR" sz="2800" b="1" dirty="0"/>
                    </a:p>
                  </a:txBody>
                  <a:tcPr/>
                </a:tc>
              </a:tr>
              <a:tr h="738082">
                <a:tc>
                  <a:txBody>
                    <a:bodyPr/>
                    <a:lstStyle/>
                    <a:p>
                      <a:r>
                        <a:rPr lang="tr-TR" sz="1800" b="1" kern="1200" baseline="0" dirty="0" smtClean="0">
                          <a:solidFill>
                            <a:schemeClr val="dk1"/>
                          </a:solidFill>
                          <a:latin typeface="+mn-lt"/>
                          <a:ea typeface="+mn-ea"/>
                          <a:cs typeface="+mn-cs"/>
                        </a:rPr>
                        <a:t>Domates sebze olmayan</a:t>
                      </a:r>
                    </a:p>
                    <a:p>
                      <a:r>
                        <a:rPr lang="tr-TR" sz="1800" b="1" kern="1200" baseline="0" dirty="0" smtClean="0">
                          <a:solidFill>
                            <a:schemeClr val="dk1"/>
                          </a:solidFill>
                          <a:latin typeface="+mn-lt"/>
                          <a:ea typeface="+mn-ea"/>
                          <a:cs typeface="+mn-cs"/>
                        </a:rPr>
                        <a:t>değildir.</a:t>
                      </a:r>
                      <a:endParaRPr lang="tr-TR" b="1" dirty="0"/>
                    </a:p>
                  </a:txBody>
                  <a:tcPr/>
                </a:tc>
                <a:tc>
                  <a:txBody>
                    <a:bodyPr/>
                    <a:lstStyle/>
                    <a:p>
                      <a:r>
                        <a:rPr lang="tr-TR" sz="1800" b="1" kern="1200" baseline="0" dirty="0" smtClean="0">
                          <a:solidFill>
                            <a:schemeClr val="dk1"/>
                          </a:solidFill>
                          <a:latin typeface="+mn-lt"/>
                          <a:ea typeface="+mn-ea"/>
                          <a:cs typeface="+mn-cs"/>
                        </a:rPr>
                        <a:t>olmayan değildir.</a:t>
                      </a:r>
                    </a:p>
                    <a:p>
                      <a:r>
                        <a:rPr lang="tr-TR" sz="3200" b="1" kern="1200" baseline="0" dirty="0" smtClean="0">
                          <a:solidFill>
                            <a:schemeClr val="dk1"/>
                          </a:solidFill>
                          <a:latin typeface="+mn-lt"/>
                          <a:ea typeface="+mn-ea"/>
                          <a:cs typeface="+mn-cs"/>
                        </a:rPr>
                        <a:t>(~ ~)</a:t>
                      </a:r>
                      <a:endParaRPr lang="tr-TR" sz="3200" b="1" dirty="0"/>
                    </a:p>
                  </a:txBody>
                  <a:tcPr/>
                </a:tc>
                <a:tc>
                  <a:txBody>
                    <a:bodyPr/>
                    <a:lstStyle/>
                    <a:p>
                      <a:r>
                        <a:rPr lang="tr-TR" sz="2800" b="1" dirty="0" smtClean="0"/>
                        <a:t>D</a:t>
                      </a:r>
                      <a:endParaRPr lang="tr-TR" sz="2800" b="1" dirty="0"/>
                    </a:p>
                  </a:txBody>
                  <a:tcPr/>
                </a:tc>
              </a:tr>
            </a:tbl>
          </a:graphicData>
        </a:graphic>
      </p:graphicFrame>
      <p:graphicFrame>
        <p:nvGraphicFramePr>
          <p:cNvPr id="4" name="3 Tablo"/>
          <p:cNvGraphicFramePr>
            <a:graphicFrameLocks noGrp="1"/>
          </p:cNvGraphicFramePr>
          <p:nvPr/>
        </p:nvGraphicFramePr>
        <p:xfrm>
          <a:off x="6012159" y="4725141"/>
          <a:ext cx="2736306" cy="1656186"/>
        </p:xfrm>
        <a:graphic>
          <a:graphicData uri="http://schemas.openxmlformats.org/drawingml/2006/table">
            <a:tbl>
              <a:tblPr firstRow="1" bandRow="1">
                <a:tableStyleId>{F5AB1C69-6EDB-4FF4-983F-18BD219EF322}</a:tableStyleId>
              </a:tblPr>
              <a:tblGrid>
                <a:gridCol w="912102"/>
                <a:gridCol w="912102"/>
                <a:gridCol w="912102"/>
              </a:tblGrid>
              <a:tr h="552062">
                <a:tc>
                  <a:txBody>
                    <a:bodyPr/>
                    <a:lstStyle/>
                    <a:p>
                      <a:r>
                        <a:rPr lang="tr-TR" sz="2400" b="0" dirty="0" smtClean="0">
                          <a:solidFill>
                            <a:schemeClr val="tx1"/>
                          </a:solidFill>
                        </a:rPr>
                        <a:t>p</a:t>
                      </a:r>
                      <a:endParaRPr lang="tr-TR" sz="2400" b="0" dirty="0">
                        <a:solidFill>
                          <a:schemeClr val="tx1"/>
                        </a:solidFill>
                      </a:endParaRPr>
                    </a:p>
                  </a:txBody>
                  <a:tcPr/>
                </a:tc>
                <a:tc>
                  <a:txBody>
                    <a:bodyPr/>
                    <a:lstStyle/>
                    <a:p>
                      <a:r>
                        <a:rPr lang="tr-TR" sz="2400" b="0" kern="1200" baseline="0" dirty="0" smtClean="0">
                          <a:solidFill>
                            <a:schemeClr val="tx1"/>
                          </a:solidFill>
                          <a:latin typeface="+mn-lt"/>
                          <a:ea typeface="+mn-ea"/>
                          <a:cs typeface="+mn-cs"/>
                        </a:rPr>
                        <a:t>∼p</a:t>
                      </a:r>
                      <a:endParaRPr lang="tr-TR" sz="2400" b="0" dirty="0">
                        <a:solidFill>
                          <a:schemeClr val="tx1"/>
                        </a:solidFill>
                      </a:endParaRPr>
                    </a:p>
                  </a:txBody>
                  <a:tcPr/>
                </a:tc>
                <a:tc>
                  <a:txBody>
                    <a:bodyPr/>
                    <a:lstStyle/>
                    <a:p>
                      <a:r>
                        <a:rPr lang="tr-TR" sz="2400" b="0" kern="1200" baseline="0" dirty="0" smtClean="0">
                          <a:solidFill>
                            <a:schemeClr val="tx1"/>
                          </a:solidFill>
                          <a:latin typeface="+mn-lt"/>
                          <a:ea typeface="+mn-ea"/>
                          <a:cs typeface="+mn-cs"/>
                        </a:rPr>
                        <a:t>∼∼p</a:t>
                      </a:r>
                      <a:endParaRPr lang="tr-TR" sz="2400" b="0" dirty="0">
                        <a:solidFill>
                          <a:schemeClr val="tx1"/>
                        </a:solidFill>
                      </a:endParaRPr>
                    </a:p>
                  </a:txBody>
                  <a:tcPr/>
                </a:tc>
              </a:tr>
              <a:tr h="552062">
                <a:tc>
                  <a:txBody>
                    <a:bodyPr/>
                    <a:lstStyle/>
                    <a:p>
                      <a:r>
                        <a:rPr lang="tr-TR" sz="2400" b="1" dirty="0" smtClean="0"/>
                        <a:t>D</a:t>
                      </a:r>
                      <a:endParaRPr lang="tr-TR" sz="2400" b="1" dirty="0"/>
                    </a:p>
                  </a:txBody>
                  <a:tcPr/>
                </a:tc>
                <a:tc>
                  <a:txBody>
                    <a:bodyPr/>
                    <a:lstStyle/>
                    <a:p>
                      <a:r>
                        <a:rPr lang="tr-TR" sz="2400" b="1" dirty="0" smtClean="0"/>
                        <a:t>Y</a:t>
                      </a:r>
                      <a:endParaRPr lang="tr-TR" sz="2400" b="1" dirty="0"/>
                    </a:p>
                  </a:txBody>
                  <a:tcPr/>
                </a:tc>
                <a:tc>
                  <a:txBody>
                    <a:bodyPr/>
                    <a:lstStyle/>
                    <a:p>
                      <a:endParaRPr lang="tr-TR" dirty="0"/>
                    </a:p>
                  </a:txBody>
                  <a:tcPr/>
                </a:tc>
              </a:tr>
              <a:tr h="552062">
                <a:tc>
                  <a:txBody>
                    <a:bodyPr/>
                    <a:lstStyle/>
                    <a:p>
                      <a:r>
                        <a:rPr lang="tr-TR" sz="2400" b="1" dirty="0" smtClean="0"/>
                        <a:t>Y</a:t>
                      </a:r>
                      <a:endParaRPr lang="tr-TR" sz="2400" b="1" dirty="0"/>
                    </a:p>
                  </a:txBody>
                  <a:tcPr/>
                </a:tc>
                <a:tc>
                  <a:txBody>
                    <a:bodyPr/>
                    <a:lstStyle/>
                    <a:p>
                      <a:r>
                        <a:rPr lang="tr-TR" sz="2400" b="1" dirty="0" smtClean="0"/>
                        <a:t>D</a:t>
                      </a:r>
                      <a:endParaRPr lang="tr-TR" sz="2400" b="1" dirty="0"/>
                    </a:p>
                  </a:txBody>
                  <a:tcPr/>
                </a:tc>
                <a:tc>
                  <a:txBody>
                    <a:bodyPr/>
                    <a:lstStyle/>
                    <a:p>
                      <a:endParaRPr lang="tr-TR"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784976" cy="5242594"/>
          </a:xfrm>
        </p:spPr>
        <p:txBody>
          <a:bodyPr>
            <a:normAutofit/>
          </a:bodyPr>
          <a:lstStyle/>
          <a:p>
            <a:pPr algn="l"/>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da-DK" sz="2000" b="1" dirty="0" smtClean="0">
                <a:solidFill>
                  <a:srgbClr val="FF0000"/>
                </a:solidFill>
              </a:rPr>
              <a:t>Tumel Evetleme Eklemi “Λ” (ve)</a:t>
            </a: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Bir tümel evetleme önermesinin </a:t>
            </a:r>
            <a:r>
              <a:rPr lang="tr-TR" sz="2000" b="1" dirty="0" smtClean="0">
                <a:solidFill>
                  <a:srgbClr val="FF0000"/>
                </a:solidFill>
              </a:rPr>
              <a:t>“D” </a:t>
            </a:r>
            <a:r>
              <a:rPr lang="tr-TR" sz="2000" b="1" dirty="0" smtClean="0">
                <a:solidFill>
                  <a:srgbClr val="3333CC"/>
                </a:solidFill>
              </a:rPr>
              <a:t>yorumu alabilmesi </a:t>
            </a:r>
            <a:r>
              <a:rPr lang="tr-TR" sz="2000" b="1" dirty="0" smtClean="0"/>
              <a:t>için her </a:t>
            </a:r>
            <a:r>
              <a:rPr lang="tr-TR" sz="2000" b="1" dirty="0" smtClean="0">
                <a:solidFill>
                  <a:srgbClr val="009900"/>
                </a:solidFill>
              </a:rPr>
              <a:t>iki önermenin de</a:t>
            </a:r>
            <a:r>
              <a:rPr lang="tr-TR" sz="2000" b="1" dirty="0" smtClean="0"/>
              <a:t> </a:t>
            </a:r>
            <a:r>
              <a:rPr lang="tr-TR" sz="2000" b="1" dirty="0" smtClean="0">
                <a:solidFill>
                  <a:srgbClr val="CC3399"/>
                </a:solidFill>
              </a:rPr>
              <a:t>aynı satırda </a:t>
            </a:r>
            <a:r>
              <a:rPr lang="tr-TR" sz="2000" b="1" dirty="0" smtClean="0"/>
              <a:t>“</a:t>
            </a:r>
            <a:r>
              <a:rPr lang="tr-TR" sz="2000" b="1" dirty="0" smtClean="0">
                <a:solidFill>
                  <a:srgbClr val="FF0000"/>
                </a:solidFill>
              </a:rPr>
              <a:t>D” </a:t>
            </a:r>
            <a:r>
              <a:rPr lang="tr-TR" sz="2000" b="1" dirty="0" smtClean="0"/>
              <a:t>olması gerekir. Tümel evetleme önermesi </a:t>
            </a:r>
            <a:r>
              <a:rPr lang="tr-TR" sz="2000" b="1" dirty="0" smtClean="0">
                <a:solidFill>
                  <a:schemeClr val="accent6">
                    <a:lumMod val="50000"/>
                  </a:schemeClr>
                </a:solidFill>
              </a:rPr>
              <a:t>tüm diğer durumlarda </a:t>
            </a:r>
            <a:r>
              <a:rPr lang="tr-TR" sz="2000" b="1" dirty="0" smtClean="0">
                <a:solidFill>
                  <a:srgbClr val="FF0000"/>
                </a:solidFill>
              </a:rPr>
              <a:t>“Y” </a:t>
            </a:r>
            <a:r>
              <a:rPr lang="tr-TR" sz="2000" b="1" dirty="0" smtClean="0"/>
              <a:t>değeri alır.</a:t>
            </a:r>
            <a:br>
              <a:rPr lang="tr-TR" sz="2000" b="1" dirty="0" smtClean="0"/>
            </a:br>
            <a:r>
              <a:rPr lang="tr-TR" sz="2000" dirty="0" smtClean="0"/>
              <a:t> Bu, </a:t>
            </a:r>
            <a:r>
              <a:rPr lang="tr-TR" sz="2000" b="1" dirty="0" smtClean="0">
                <a:solidFill>
                  <a:srgbClr val="CC3399"/>
                </a:solidFill>
              </a:rPr>
              <a:t>görseldeki suyun akışına benzer</a:t>
            </a:r>
            <a:r>
              <a:rPr lang="tr-TR" sz="2000" dirty="0" smtClean="0"/>
              <a:t>. En alta su akabilmesi için göletlerin her ikisinin </a:t>
            </a:r>
            <a:r>
              <a:rPr lang="tr-TR" sz="2000" u="heavy" dirty="0" smtClean="0">
                <a:uFill>
                  <a:solidFill>
                    <a:srgbClr val="FF0000"/>
                  </a:solidFill>
                </a:uFill>
              </a:rPr>
              <a:t>de kanallarının açık olması </a:t>
            </a:r>
            <a:r>
              <a:rPr lang="tr-TR" sz="2000" dirty="0" smtClean="0"/>
              <a:t>gerekir.</a:t>
            </a:r>
            <a:endParaRPr lang="tr-TR" sz="2000" dirty="0"/>
          </a:p>
        </p:txBody>
      </p:sp>
      <p:pic>
        <p:nvPicPr>
          <p:cNvPr id="4099" name="Picture 3"/>
          <p:cNvPicPr>
            <a:picLocks noChangeAspect="1" noChangeArrowheads="1"/>
          </p:cNvPicPr>
          <p:nvPr/>
        </p:nvPicPr>
        <p:blipFill>
          <a:blip r:embed="rId2" cstate="print"/>
          <a:srcRect/>
          <a:stretch>
            <a:fillRect/>
          </a:stretch>
        </p:blipFill>
        <p:spPr bwMode="auto">
          <a:xfrm>
            <a:off x="3851920" y="764704"/>
            <a:ext cx="4832623" cy="244827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722314"/>
          </a:xfrm>
        </p:spPr>
        <p:txBody>
          <a:bodyPr>
            <a:normAutofit fontScale="90000"/>
          </a:bodyPr>
          <a:lstStyle/>
          <a:p>
            <a:pPr algn="l"/>
            <a:r>
              <a:rPr lang="tr-TR" sz="2200" b="1" dirty="0" smtClean="0"/>
              <a:t>Tikel Evetleme Eklemi “V” (veya)</a:t>
            </a:r>
            <a:br>
              <a:rPr lang="tr-TR" sz="2200" b="1" dirty="0" smtClean="0"/>
            </a:br>
            <a:r>
              <a:rPr lang="tr-TR" sz="2200" b="1" dirty="0" smtClean="0"/>
              <a:t/>
            </a:r>
            <a:br>
              <a:rPr lang="tr-TR" sz="2200" b="1" dirty="0" smtClean="0"/>
            </a:br>
            <a:r>
              <a:rPr lang="tr-TR" sz="2200" dirty="0" smtClean="0"/>
              <a:t> </a:t>
            </a:r>
            <a:r>
              <a:rPr lang="tr-TR" sz="2200" b="1" dirty="0" smtClean="0"/>
              <a:t>Tikel evetleme eklemi </a:t>
            </a:r>
            <a:r>
              <a:rPr lang="tr-TR" sz="2200" dirty="0" smtClean="0"/>
              <a:t>günlük dilde "</a:t>
            </a:r>
            <a:r>
              <a:rPr lang="tr-TR" sz="2200" b="1" dirty="0" smtClean="0">
                <a:solidFill>
                  <a:schemeClr val="accent6">
                    <a:lumMod val="50000"/>
                  </a:schemeClr>
                </a:solidFill>
              </a:rPr>
              <a:t>veya" , "ya da" sözcüğü yanında "ya...ya", "yahut" gibi s</a:t>
            </a:r>
            <a:r>
              <a:rPr lang="tr-TR" sz="2200" dirty="0" smtClean="0"/>
              <a:t>özcüklerle de ifade edilir.</a:t>
            </a:r>
            <a:br>
              <a:rPr lang="tr-TR" sz="2200" dirty="0" smtClean="0"/>
            </a:br>
            <a:r>
              <a:rPr lang="tr-TR" sz="2200" dirty="0" smtClean="0"/>
              <a:t> Tikel evetleme önermesinde </a:t>
            </a:r>
            <a:r>
              <a:rPr lang="tr-TR" sz="2200" b="1" dirty="0" smtClean="0">
                <a:solidFill>
                  <a:srgbClr val="CC3399"/>
                </a:solidFill>
              </a:rPr>
              <a:t>iki önermeden biri </a:t>
            </a:r>
            <a:r>
              <a:rPr lang="tr-TR" sz="2200" b="1" dirty="0" smtClean="0">
                <a:solidFill>
                  <a:srgbClr val="3333CC"/>
                </a:solidFill>
              </a:rPr>
              <a:t>“D” değeri</a:t>
            </a:r>
            <a:r>
              <a:rPr lang="tr-TR" sz="2200" dirty="0" smtClean="0"/>
              <a:t> a</a:t>
            </a:r>
            <a:r>
              <a:rPr lang="tr-TR" sz="2200" u="heavy" dirty="0" smtClean="0">
                <a:uFill>
                  <a:solidFill>
                    <a:srgbClr val="FF0000"/>
                  </a:solidFill>
                </a:uFill>
              </a:rPr>
              <a:t>lıyorsa</a:t>
            </a:r>
            <a:r>
              <a:rPr lang="tr-TR" sz="2200" dirty="0" smtClean="0"/>
              <a:t> </a:t>
            </a:r>
            <a:r>
              <a:rPr lang="tr-TR" sz="2200" b="1" dirty="0" smtClean="0">
                <a:solidFill>
                  <a:srgbClr val="009900"/>
                </a:solidFill>
              </a:rPr>
              <a:t>sonuç “D”, </a:t>
            </a:r>
            <a:r>
              <a:rPr lang="tr-TR" sz="2200" b="1" dirty="0" smtClean="0">
                <a:solidFill>
                  <a:srgbClr val="CC3399"/>
                </a:solidFill>
              </a:rPr>
              <a:t>her iki önerme de </a:t>
            </a:r>
            <a:r>
              <a:rPr lang="tr-TR" sz="2200" b="1" dirty="0" smtClean="0">
                <a:solidFill>
                  <a:srgbClr val="3333CC"/>
                </a:solidFill>
              </a:rPr>
              <a:t>“Y” değeri alıyorsa </a:t>
            </a:r>
            <a:r>
              <a:rPr lang="tr-TR" sz="2200" dirty="0" smtClean="0">
                <a:solidFill>
                  <a:srgbClr val="009900"/>
                </a:solidFill>
              </a:rPr>
              <a:t>sonuç “</a:t>
            </a:r>
            <a:r>
              <a:rPr lang="tr-TR" sz="2200" dirty="0" err="1" smtClean="0">
                <a:solidFill>
                  <a:srgbClr val="009900"/>
                </a:solidFill>
              </a:rPr>
              <a:t>Y”dir</a:t>
            </a:r>
            <a:r>
              <a:rPr lang="tr-TR" sz="2200" dirty="0" smtClean="0">
                <a:solidFill>
                  <a:srgbClr val="009900"/>
                </a:solidFill>
              </a:rPr>
              <a:t>. </a:t>
            </a:r>
            <a:br>
              <a:rPr lang="tr-TR" sz="2200" dirty="0" smtClean="0">
                <a:solidFill>
                  <a:srgbClr val="009900"/>
                </a:solidFill>
              </a:rPr>
            </a:br>
            <a:r>
              <a:rPr lang="tr-TR" sz="2000" dirty="0" smtClean="0"/>
              <a:t/>
            </a:r>
            <a:br>
              <a:rPr lang="tr-TR" sz="2000" dirty="0" smtClean="0"/>
            </a:br>
            <a:r>
              <a:rPr lang="tr-TR" sz="2000" dirty="0" smtClean="0"/>
              <a:t/>
            </a:r>
            <a:br>
              <a:rPr lang="tr-TR" sz="2000" dirty="0" smtClean="0"/>
            </a:br>
            <a:endParaRPr lang="tr-TR" sz="2000" dirty="0"/>
          </a:p>
        </p:txBody>
      </p:sp>
      <p:graphicFrame>
        <p:nvGraphicFramePr>
          <p:cNvPr id="4" name="3 Tablo"/>
          <p:cNvGraphicFramePr>
            <a:graphicFrameLocks noGrp="1"/>
          </p:cNvGraphicFramePr>
          <p:nvPr/>
        </p:nvGraphicFramePr>
        <p:xfrm>
          <a:off x="2123729" y="3212975"/>
          <a:ext cx="4752528" cy="3024335"/>
        </p:xfrm>
        <a:graphic>
          <a:graphicData uri="http://schemas.openxmlformats.org/drawingml/2006/table">
            <a:tbl>
              <a:tblPr firstRow="1" bandRow="1">
                <a:tableStyleId>{F5AB1C69-6EDB-4FF4-983F-18BD219EF322}</a:tableStyleId>
              </a:tblPr>
              <a:tblGrid>
                <a:gridCol w="1584176"/>
                <a:gridCol w="1584176"/>
                <a:gridCol w="1584176"/>
              </a:tblGrid>
              <a:tr h="604867">
                <a:tc>
                  <a:txBody>
                    <a:bodyPr/>
                    <a:lstStyle/>
                    <a:p>
                      <a:r>
                        <a:rPr lang="tr-TR" sz="2400" b="1" dirty="0" smtClean="0">
                          <a:solidFill>
                            <a:schemeClr val="tx1"/>
                          </a:solidFill>
                        </a:rPr>
                        <a:t>P</a:t>
                      </a:r>
                      <a:endParaRPr lang="tr-TR" sz="2400" b="1" dirty="0">
                        <a:solidFill>
                          <a:schemeClr val="tx1"/>
                        </a:solidFill>
                      </a:endParaRPr>
                    </a:p>
                  </a:txBody>
                  <a:tcPr/>
                </a:tc>
                <a:tc>
                  <a:txBody>
                    <a:bodyPr/>
                    <a:lstStyle/>
                    <a:p>
                      <a:r>
                        <a:rPr lang="tr-TR" sz="2400" b="1" dirty="0" smtClean="0">
                          <a:solidFill>
                            <a:schemeClr val="tx1"/>
                          </a:solidFill>
                        </a:rPr>
                        <a:t>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a:t>
                      </a:r>
                      <a:endParaRPr lang="tr-TR" sz="2400" b="1" dirty="0">
                        <a:solidFill>
                          <a:schemeClr val="tx1"/>
                        </a:solidFill>
                      </a:endParaRPr>
                    </a:p>
                  </a:txBody>
                  <a:tcPr/>
                </a:tc>
              </a:tr>
              <a:tr h="604867">
                <a:tc>
                  <a:txBody>
                    <a:bodyPr/>
                    <a:lstStyle/>
                    <a:p>
                      <a:r>
                        <a:rPr lang="tr-TR" sz="2400" b="1" dirty="0" smtClean="0"/>
                        <a:t>D</a:t>
                      </a:r>
                      <a:endParaRPr lang="tr-TR" sz="2400" b="1" dirty="0"/>
                    </a:p>
                  </a:txBody>
                  <a:tcPr/>
                </a:tc>
                <a:tc>
                  <a:txBody>
                    <a:bodyPr/>
                    <a:lstStyle/>
                    <a:p>
                      <a:r>
                        <a:rPr lang="tr-TR" sz="2400" b="1" dirty="0" smtClean="0"/>
                        <a:t>D</a:t>
                      </a:r>
                      <a:endParaRPr lang="tr-TR" sz="2400" b="1" dirty="0"/>
                    </a:p>
                  </a:txBody>
                  <a:tcPr/>
                </a:tc>
                <a:tc>
                  <a:txBody>
                    <a:bodyPr/>
                    <a:lstStyle/>
                    <a:p>
                      <a:r>
                        <a:rPr lang="tr-TR" sz="2400" b="1" dirty="0" smtClean="0"/>
                        <a:t>D</a:t>
                      </a:r>
                      <a:endParaRPr lang="tr-TR" sz="2400" b="1" dirty="0"/>
                    </a:p>
                  </a:txBody>
                  <a:tcPr/>
                </a:tc>
              </a:tr>
              <a:tr h="604867">
                <a:tc>
                  <a:txBody>
                    <a:bodyPr/>
                    <a:lstStyle/>
                    <a:p>
                      <a:r>
                        <a:rPr lang="tr-TR" sz="2400" b="1" dirty="0" smtClean="0"/>
                        <a:t>D</a:t>
                      </a:r>
                      <a:endParaRPr lang="tr-TR" sz="2400" b="1" dirty="0"/>
                    </a:p>
                  </a:txBody>
                  <a:tcPr/>
                </a:tc>
                <a:tc>
                  <a:txBody>
                    <a:bodyPr/>
                    <a:lstStyle/>
                    <a:p>
                      <a:r>
                        <a:rPr lang="tr-TR" sz="2400" b="1" dirty="0" smtClean="0"/>
                        <a:t>Y</a:t>
                      </a:r>
                      <a:endParaRPr lang="tr-TR" sz="2400" b="1" dirty="0"/>
                    </a:p>
                  </a:txBody>
                  <a:tcPr/>
                </a:tc>
                <a:tc>
                  <a:txBody>
                    <a:bodyPr/>
                    <a:lstStyle/>
                    <a:p>
                      <a:r>
                        <a:rPr lang="tr-TR" sz="2400" b="1" dirty="0" smtClean="0"/>
                        <a:t>D</a:t>
                      </a:r>
                      <a:endParaRPr lang="tr-TR" sz="2400" b="1" dirty="0"/>
                    </a:p>
                  </a:txBody>
                  <a:tcPr/>
                </a:tc>
              </a:tr>
              <a:tr h="604867">
                <a:tc>
                  <a:txBody>
                    <a:bodyPr/>
                    <a:lstStyle/>
                    <a:p>
                      <a:r>
                        <a:rPr lang="tr-TR" sz="2400" b="1" dirty="0" smtClean="0"/>
                        <a:t>Y</a:t>
                      </a:r>
                      <a:endParaRPr lang="tr-TR" sz="2400" b="1" dirty="0"/>
                    </a:p>
                  </a:txBody>
                  <a:tcPr/>
                </a:tc>
                <a:tc>
                  <a:txBody>
                    <a:bodyPr/>
                    <a:lstStyle/>
                    <a:p>
                      <a:r>
                        <a:rPr lang="tr-TR" sz="2400" b="1" dirty="0" smtClean="0"/>
                        <a:t>D</a:t>
                      </a:r>
                      <a:endParaRPr lang="tr-TR" sz="2400" b="1" dirty="0"/>
                    </a:p>
                  </a:txBody>
                  <a:tcPr/>
                </a:tc>
                <a:tc>
                  <a:txBody>
                    <a:bodyPr/>
                    <a:lstStyle/>
                    <a:p>
                      <a:r>
                        <a:rPr lang="tr-TR" sz="2400" b="1" dirty="0" smtClean="0"/>
                        <a:t>D</a:t>
                      </a:r>
                      <a:endParaRPr lang="tr-TR" sz="2400" b="1" dirty="0"/>
                    </a:p>
                  </a:txBody>
                  <a:tcPr/>
                </a:tc>
              </a:tr>
              <a:tr h="604867">
                <a:tc>
                  <a:txBody>
                    <a:bodyPr/>
                    <a:lstStyle/>
                    <a:p>
                      <a:r>
                        <a:rPr lang="tr-TR" sz="2400" b="1" dirty="0" smtClean="0"/>
                        <a:t>Y</a:t>
                      </a:r>
                      <a:endParaRPr lang="tr-TR" sz="2400" b="1" dirty="0"/>
                    </a:p>
                  </a:txBody>
                  <a:tcPr/>
                </a:tc>
                <a:tc>
                  <a:txBody>
                    <a:bodyPr/>
                    <a:lstStyle/>
                    <a:p>
                      <a:r>
                        <a:rPr lang="tr-TR" sz="2400" b="1" dirty="0" smtClean="0"/>
                        <a:t>Y</a:t>
                      </a:r>
                      <a:endParaRPr lang="tr-TR" sz="2400" b="1" dirty="0"/>
                    </a:p>
                  </a:txBody>
                  <a:tcPr/>
                </a:tc>
                <a:tc>
                  <a:txBody>
                    <a:bodyPr/>
                    <a:lstStyle/>
                    <a:p>
                      <a:r>
                        <a:rPr lang="tr-TR" sz="2400" b="1" dirty="0" smtClean="0"/>
                        <a:t>Y</a:t>
                      </a:r>
                      <a:endParaRPr lang="tr-TR" sz="2400" b="1"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435280" cy="1498178"/>
          </a:xfrm>
        </p:spPr>
        <p:txBody>
          <a:bodyPr>
            <a:normAutofit fontScale="90000"/>
          </a:bodyPr>
          <a:lstStyle/>
          <a:p>
            <a:pPr algn="l"/>
            <a:r>
              <a:rPr lang="tr-TR" sz="2200" b="1" dirty="0" smtClean="0"/>
              <a:t>Koşul Eklemi ” →” (ise)</a:t>
            </a:r>
            <a:br>
              <a:rPr lang="tr-TR" sz="2200" b="1" dirty="0" smtClean="0"/>
            </a:br>
            <a:r>
              <a:rPr lang="tr-TR" sz="2200" b="1" dirty="0" smtClean="0"/>
              <a:t/>
            </a:r>
            <a:br>
              <a:rPr lang="tr-TR" sz="2200" b="1" dirty="0" smtClean="0"/>
            </a:br>
            <a:r>
              <a:rPr lang="tr-TR" sz="2200" dirty="0" smtClean="0"/>
              <a:t> Koşul eklemi </a:t>
            </a:r>
            <a:r>
              <a:rPr lang="tr-TR" sz="2200" b="1" dirty="0" smtClean="0">
                <a:solidFill>
                  <a:schemeClr val="accent6">
                    <a:lumMod val="50000"/>
                  </a:schemeClr>
                </a:solidFill>
              </a:rPr>
              <a:t>günlük dilde </a:t>
            </a:r>
            <a:r>
              <a:rPr lang="tr-TR" sz="2200" dirty="0" smtClean="0"/>
              <a:t>"</a:t>
            </a:r>
            <a:r>
              <a:rPr lang="tr-TR" sz="2200" b="1" dirty="0" smtClean="0">
                <a:solidFill>
                  <a:srgbClr val="009900"/>
                </a:solidFill>
              </a:rPr>
              <a:t>ise" </a:t>
            </a:r>
            <a:r>
              <a:rPr lang="tr-TR" sz="2200" dirty="0" smtClean="0"/>
              <a:t>sözcüğü yanında "</a:t>
            </a:r>
            <a:r>
              <a:rPr lang="tr-TR" sz="2200" b="1" dirty="0" smtClean="0">
                <a:solidFill>
                  <a:srgbClr val="3333CC"/>
                </a:solidFill>
              </a:rPr>
              <a:t>yeter ki", "için...gereklidir</a:t>
            </a:r>
            <a:r>
              <a:rPr lang="tr-TR" sz="2200" dirty="0" smtClean="0"/>
              <a:t>", "</a:t>
            </a:r>
            <a:r>
              <a:rPr lang="tr-TR" sz="2200" b="1" dirty="0" smtClean="0">
                <a:solidFill>
                  <a:srgbClr val="3333CC"/>
                </a:solidFill>
              </a:rPr>
              <a:t>koşuldur</a:t>
            </a:r>
            <a:r>
              <a:rPr lang="tr-TR" sz="2200" dirty="0" smtClean="0"/>
              <a:t>" gibi sözcüklerle de ifade edilir. Koşul önermesinde </a:t>
            </a:r>
            <a:r>
              <a:rPr lang="tr-TR" sz="2200" b="1" dirty="0" smtClean="0">
                <a:solidFill>
                  <a:srgbClr val="CC3399"/>
                </a:solidFill>
              </a:rPr>
              <a:t>önermelerden ilki </a:t>
            </a:r>
            <a:r>
              <a:rPr lang="tr-TR" sz="2200" dirty="0" smtClean="0"/>
              <a:t>“</a:t>
            </a:r>
            <a:r>
              <a:rPr lang="tr-TR" sz="2200" b="1" dirty="0" smtClean="0">
                <a:solidFill>
                  <a:srgbClr val="3333CC"/>
                </a:solidFill>
              </a:rPr>
              <a:t>D”, </a:t>
            </a:r>
            <a:r>
              <a:rPr lang="tr-TR" sz="2200" dirty="0" smtClean="0"/>
              <a:t>ikincisi </a:t>
            </a:r>
            <a:r>
              <a:rPr lang="tr-TR" sz="2200" b="1" dirty="0" smtClean="0">
                <a:solidFill>
                  <a:srgbClr val="3333CC"/>
                </a:solidFill>
              </a:rPr>
              <a:t>“Y” </a:t>
            </a:r>
            <a:r>
              <a:rPr lang="tr-TR" sz="2200" b="1" dirty="0" smtClean="0"/>
              <a:t>ise </a:t>
            </a:r>
            <a:r>
              <a:rPr lang="es-ES" sz="2200" b="1" dirty="0" smtClean="0"/>
              <a:t>sonuç </a:t>
            </a:r>
            <a:r>
              <a:rPr lang="es-ES" sz="2200" dirty="0" smtClean="0"/>
              <a:t>“</a:t>
            </a:r>
            <a:r>
              <a:rPr lang="es-ES" sz="2200" b="1" dirty="0" smtClean="0">
                <a:solidFill>
                  <a:srgbClr val="3333CC"/>
                </a:solidFill>
              </a:rPr>
              <a:t>Y</a:t>
            </a:r>
            <a:r>
              <a:rPr lang="es-ES" sz="2200" dirty="0" smtClean="0"/>
              <a:t>”dir. </a:t>
            </a:r>
            <a:r>
              <a:rPr lang="es-ES" sz="2200" u="heavy" dirty="0" smtClean="0">
                <a:uFill>
                  <a:solidFill>
                    <a:srgbClr val="FF0000"/>
                  </a:solidFill>
                </a:uFill>
              </a:rPr>
              <a:t>Diğer durumlarda sonuç</a:t>
            </a:r>
            <a:r>
              <a:rPr lang="es-ES" sz="2200" dirty="0" smtClean="0"/>
              <a:t> </a:t>
            </a:r>
            <a:r>
              <a:rPr lang="es-ES" sz="2200" b="1" dirty="0" smtClean="0">
                <a:solidFill>
                  <a:srgbClr val="009900"/>
                </a:solidFill>
              </a:rPr>
              <a:t>“D”dir </a:t>
            </a:r>
            <a:r>
              <a:rPr lang="tr-TR" sz="2000" b="1" dirty="0" smtClean="0"/>
              <a:t/>
            </a:r>
            <a:br>
              <a:rPr lang="tr-TR" sz="2000" b="1" dirty="0" smtClean="0"/>
            </a:br>
            <a:endParaRPr lang="tr-TR" sz="2000" dirty="0"/>
          </a:p>
        </p:txBody>
      </p:sp>
      <p:graphicFrame>
        <p:nvGraphicFramePr>
          <p:cNvPr id="3" name="2 Tablo"/>
          <p:cNvGraphicFramePr>
            <a:graphicFrameLocks noGrp="1"/>
          </p:cNvGraphicFramePr>
          <p:nvPr/>
        </p:nvGraphicFramePr>
        <p:xfrm>
          <a:off x="1524000" y="2564905"/>
          <a:ext cx="6096000" cy="3528390"/>
        </p:xfrm>
        <a:graphic>
          <a:graphicData uri="http://schemas.openxmlformats.org/drawingml/2006/table">
            <a:tbl>
              <a:tblPr firstRow="1" bandRow="1">
                <a:tableStyleId>{F5AB1C69-6EDB-4FF4-983F-18BD219EF322}</a:tableStyleId>
              </a:tblPr>
              <a:tblGrid>
                <a:gridCol w="2032000"/>
                <a:gridCol w="2032000"/>
                <a:gridCol w="2032000"/>
              </a:tblGrid>
              <a:tr h="705678">
                <a:tc>
                  <a:txBody>
                    <a:bodyPr/>
                    <a:lstStyle/>
                    <a:p>
                      <a:r>
                        <a:rPr lang="tr-TR" sz="2400" b="1" dirty="0" smtClean="0">
                          <a:solidFill>
                            <a:schemeClr val="tx1"/>
                          </a:solidFill>
                        </a:rPr>
                        <a:t>P</a:t>
                      </a:r>
                      <a:endParaRPr lang="tr-TR" sz="2400" b="1" dirty="0">
                        <a:solidFill>
                          <a:schemeClr val="tx1"/>
                        </a:solidFill>
                      </a:endParaRPr>
                    </a:p>
                  </a:txBody>
                  <a:tcPr/>
                </a:tc>
                <a:tc>
                  <a:txBody>
                    <a:bodyPr/>
                    <a:lstStyle/>
                    <a:p>
                      <a:r>
                        <a:rPr lang="tr-TR" sz="2400" b="1" dirty="0" smtClean="0">
                          <a:solidFill>
                            <a:schemeClr val="tx1"/>
                          </a:solidFill>
                        </a:rPr>
                        <a:t>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a:t>
                      </a:r>
                      <a:endParaRPr lang="tr-TR" sz="2400" b="1" dirty="0">
                        <a:solidFill>
                          <a:schemeClr val="tx1"/>
                        </a:solidFill>
                      </a:endParaRPr>
                    </a:p>
                  </a:txBody>
                  <a:tcPr/>
                </a:tc>
              </a:tr>
              <a:tr h="705678">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r>
              <a:tr h="705678">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r>
              <a:tr h="705678">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r>
              <a:tr h="705678">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002234"/>
          </a:xfrm>
        </p:spPr>
        <p:txBody>
          <a:bodyPr>
            <a:normAutofit/>
          </a:bodyPr>
          <a:lstStyle/>
          <a:p>
            <a:pPr algn="l"/>
            <a:r>
              <a:rPr lang="tr-TR" sz="2000" b="1" dirty="0" smtClean="0"/>
              <a:t>Karşılıklı Koşul Eklemi “ ↔”</a:t>
            </a:r>
            <a:br>
              <a:rPr lang="tr-TR" sz="2000" b="1" dirty="0" smtClean="0"/>
            </a:br>
            <a:r>
              <a:rPr lang="tr-TR" sz="2000" dirty="0" smtClean="0"/>
              <a:t> Karşılıklı koşul eklemi günlük dilde "</a:t>
            </a:r>
            <a:r>
              <a:rPr lang="tr-TR" sz="2000" b="1" dirty="0" smtClean="0">
                <a:solidFill>
                  <a:srgbClr val="009900"/>
                </a:solidFill>
              </a:rPr>
              <a:t>ancak ve ancak" </a:t>
            </a:r>
            <a:r>
              <a:rPr lang="tr-TR" sz="2000" b="1" dirty="0" smtClean="0"/>
              <a:t>sözcüğü yanında </a:t>
            </a:r>
            <a:r>
              <a:rPr lang="tr-TR" sz="2000" b="1" dirty="0" smtClean="0">
                <a:solidFill>
                  <a:srgbClr val="009900"/>
                </a:solidFill>
              </a:rPr>
              <a:t>"gerekli ve yeterli koşul", "tek koşullu", "birbirini gerektirip</a:t>
            </a:r>
            <a:r>
              <a:rPr lang="tr-TR" sz="2000" dirty="0" smtClean="0"/>
              <a:t>" gibi sözcüklerle de ifade edilir.</a:t>
            </a:r>
            <a:br>
              <a:rPr lang="tr-TR" sz="2000" dirty="0" smtClean="0"/>
            </a:br>
            <a:r>
              <a:rPr lang="tr-TR" sz="2000" dirty="0" smtClean="0"/>
              <a:t> Karşılıklı koşul önermesinde </a:t>
            </a:r>
            <a:r>
              <a:rPr lang="tr-TR" sz="2000" b="1" dirty="0" smtClean="0">
                <a:solidFill>
                  <a:srgbClr val="CC3399"/>
                </a:solidFill>
              </a:rPr>
              <a:t>her iki önerme de aynı doğruluk</a:t>
            </a:r>
            <a:r>
              <a:rPr lang="tr-TR" sz="2000" dirty="0" smtClean="0"/>
              <a:t> </a:t>
            </a:r>
            <a:r>
              <a:rPr lang="tr-TR" sz="2000" b="1" dirty="0" smtClean="0">
                <a:solidFill>
                  <a:srgbClr val="3333CC"/>
                </a:solidFill>
              </a:rPr>
              <a:t>değerini alırsa </a:t>
            </a:r>
            <a:r>
              <a:rPr lang="tr-TR" sz="2000" b="1" dirty="0" smtClean="0">
                <a:solidFill>
                  <a:srgbClr val="FF0000"/>
                </a:solidFill>
              </a:rPr>
              <a:t>sonuç “D”</a:t>
            </a:r>
            <a:r>
              <a:rPr lang="tr-TR" sz="2000" dirty="0" smtClean="0"/>
              <a:t>, </a:t>
            </a:r>
            <a:r>
              <a:rPr lang="tr-TR" sz="2000" u="heavy" dirty="0" smtClean="0">
                <a:uFill>
                  <a:solidFill>
                    <a:srgbClr val="009900"/>
                  </a:solidFill>
                </a:uFill>
              </a:rPr>
              <a:t>diğer durumlarda </a:t>
            </a:r>
            <a:r>
              <a:rPr lang="tr-TR" sz="2000" dirty="0" smtClean="0">
                <a:solidFill>
                  <a:srgbClr val="FF0000"/>
                </a:solidFill>
              </a:rPr>
              <a:t>sonuç “</a:t>
            </a:r>
            <a:r>
              <a:rPr lang="tr-TR" sz="2000" dirty="0" err="1" smtClean="0">
                <a:solidFill>
                  <a:srgbClr val="FF0000"/>
                </a:solidFill>
              </a:rPr>
              <a:t>Y”dir</a:t>
            </a:r>
            <a:r>
              <a:rPr lang="tr-TR" sz="2000" dirty="0" smtClean="0"/>
              <a:t>.</a:t>
            </a:r>
            <a:endParaRPr lang="tr-TR" sz="2000" dirty="0"/>
          </a:p>
        </p:txBody>
      </p:sp>
      <p:graphicFrame>
        <p:nvGraphicFramePr>
          <p:cNvPr id="3" name="2 Tablo"/>
          <p:cNvGraphicFramePr>
            <a:graphicFrameLocks noGrp="1"/>
          </p:cNvGraphicFramePr>
          <p:nvPr/>
        </p:nvGraphicFramePr>
        <p:xfrm>
          <a:off x="1524000" y="3140970"/>
          <a:ext cx="5784303" cy="3096340"/>
        </p:xfrm>
        <a:graphic>
          <a:graphicData uri="http://schemas.openxmlformats.org/drawingml/2006/table">
            <a:tbl>
              <a:tblPr firstRow="1" bandRow="1">
                <a:tableStyleId>{F5AB1C69-6EDB-4FF4-983F-18BD219EF322}</a:tableStyleId>
              </a:tblPr>
              <a:tblGrid>
                <a:gridCol w="1928101"/>
                <a:gridCol w="1928101"/>
                <a:gridCol w="1928101"/>
              </a:tblGrid>
              <a:tr h="619268">
                <a:tc>
                  <a:txBody>
                    <a:bodyPr/>
                    <a:lstStyle/>
                    <a:p>
                      <a:r>
                        <a:rPr lang="tr-TR" sz="2400" b="1" dirty="0" smtClean="0">
                          <a:solidFill>
                            <a:schemeClr val="tx1"/>
                          </a:solidFill>
                        </a:rPr>
                        <a:t>P</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a:t>
                      </a:r>
                      <a:endParaRPr lang="tr-TR" sz="2400" b="1" dirty="0">
                        <a:solidFill>
                          <a:schemeClr val="tx1"/>
                        </a:solidFill>
                      </a:endParaRPr>
                    </a:p>
                  </a:txBody>
                  <a:tcPr/>
                </a:tc>
              </a:tr>
              <a:tr h="619268">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r>
              <a:tr h="619268">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r>
              <a:tr h="619268">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r>
              <a:tr h="619268">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650306"/>
          </a:xfrm>
        </p:spPr>
        <p:txBody>
          <a:bodyPr>
            <a:normAutofit/>
          </a:bodyPr>
          <a:lstStyle/>
          <a:p>
            <a:pPr algn="l"/>
            <a:r>
              <a:rPr lang="tr-TR" sz="2000" b="1" dirty="0" smtClean="0">
                <a:solidFill>
                  <a:srgbClr val="FF0000"/>
                </a:solidFill>
              </a:rPr>
              <a:t>Soru</a:t>
            </a:r>
            <a:r>
              <a:rPr lang="tr-TR" sz="2000" b="1" dirty="0" smtClean="0"/>
              <a:t>:</a:t>
            </a:r>
            <a:br>
              <a:rPr lang="tr-TR" sz="2000" b="1" dirty="0" smtClean="0"/>
            </a:br>
            <a:r>
              <a:rPr lang="tr-TR" sz="2000" b="1" dirty="0" smtClean="0"/>
              <a:t>Aşağıda verilen önermelerde; </a:t>
            </a:r>
            <a:r>
              <a:rPr lang="tr-TR" sz="3200" b="1" dirty="0" smtClean="0">
                <a:solidFill>
                  <a:srgbClr val="3333CC"/>
                </a:solidFill>
              </a:rPr>
              <a:t>p</a:t>
            </a:r>
            <a:r>
              <a:rPr lang="tr-TR" sz="2000" b="1" dirty="0" smtClean="0"/>
              <a:t>'nin yerine</a:t>
            </a:r>
            <a:r>
              <a:rPr lang="tr-TR" sz="2000" b="1" dirty="0" smtClean="0">
                <a:solidFill>
                  <a:srgbClr val="FF0000"/>
                </a:solidFill>
              </a:rPr>
              <a:t> </a:t>
            </a:r>
            <a:r>
              <a:rPr lang="tr-TR" sz="2800" b="1" dirty="0" smtClean="0">
                <a:solidFill>
                  <a:srgbClr val="FF0000"/>
                </a:solidFill>
              </a:rPr>
              <a:t>D</a:t>
            </a:r>
            <a:r>
              <a:rPr lang="tr-TR" sz="2800" b="1" dirty="0" smtClean="0"/>
              <a:t>, </a:t>
            </a:r>
            <a:r>
              <a:rPr lang="tr-TR" sz="3200" b="1" dirty="0" smtClean="0">
                <a:solidFill>
                  <a:srgbClr val="3333CC"/>
                </a:solidFill>
              </a:rPr>
              <a:t>q</a:t>
            </a:r>
            <a:r>
              <a:rPr lang="tr-TR" sz="2000" b="1" dirty="0" smtClean="0"/>
              <a:t>'nun yerine de </a:t>
            </a:r>
            <a:r>
              <a:rPr lang="tr-TR" sz="3200" b="1" dirty="0" smtClean="0">
                <a:solidFill>
                  <a:srgbClr val="FF0000"/>
                </a:solidFill>
              </a:rPr>
              <a:t>Y</a:t>
            </a:r>
            <a:r>
              <a:rPr lang="tr-TR" sz="3200" b="1" dirty="0" smtClean="0"/>
              <a:t> </a:t>
            </a:r>
            <a:r>
              <a:rPr lang="tr-TR" sz="2000" b="1" dirty="0" smtClean="0"/>
              <a:t>değerlerini vererek önermeleri </a:t>
            </a:r>
            <a:r>
              <a:rPr lang="tr-TR" sz="2000" b="1" dirty="0" smtClean="0">
                <a:solidFill>
                  <a:srgbClr val="CC3399"/>
                </a:solidFill>
              </a:rPr>
              <a:t>"a“ </a:t>
            </a:r>
            <a:r>
              <a:rPr lang="tr-TR" sz="2000" b="1" dirty="0" smtClean="0"/>
              <a:t>seçeneğindeki çözümü dikkate alarak çözümleyiniz</a:t>
            </a:r>
            <a:r>
              <a:rPr lang="tr-TR" sz="2000" dirty="0" smtClean="0"/>
              <a:t>.</a:t>
            </a:r>
            <a:endParaRPr lang="tr-TR" sz="2000" dirty="0"/>
          </a:p>
        </p:txBody>
      </p:sp>
      <p:pic>
        <p:nvPicPr>
          <p:cNvPr id="6146" name="Picture 2"/>
          <p:cNvPicPr>
            <a:picLocks noChangeAspect="1" noChangeArrowheads="1"/>
          </p:cNvPicPr>
          <p:nvPr/>
        </p:nvPicPr>
        <p:blipFill>
          <a:blip r:embed="rId2" cstate="print"/>
          <a:srcRect/>
          <a:stretch>
            <a:fillRect/>
          </a:stretch>
        </p:blipFill>
        <p:spPr bwMode="auto">
          <a:xfrm>
            <a:off x="251520" y="2924944"/>
            <a:ext cx="4536504" cy="302131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148064" y="3212976"/>
            <a:ext cx="3995936" cy="254697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784976" cy="6250706"/>
          </a:xfrm>
        </p:spPr>
        <p:txBody>
          <a:bodyPr>
            <a:normAutofit/>
          </a:bodyPr>
          <a:lstStyle/>
          <a:p>
            <a:pPr algn="l"/>
            <a:r>
              <a:rPr lang="tr-TR" sz="2000" b="1" dirty="0" smtClean="0"/>
              <a:t>Sembolik Mantık Çalışmalarının Başlaması</a:t>
            </a:r>
            <a:br>
              <a:rPr lang="tr-TR" sz="2000" b="1" dirty="0" smtClean="0"/>
            </a:br>
            <a:r>
              <a:rPr lang="tr-TR" sz="2000" b="1" dirty="0" smtClean="0"/>
              <a:t>Sembolik mantık </a:t>
            </a:r>
            <a:r>
              <a:rPr lang="tr-TR" sz="2000" b="1" dirty="0" smtClean="0">
                <a:solidFill>
                  <a:srgbClr val="CC3399"/>
                </a:solidFill>
              </a:rPr>
              <a:t>klasik mantığın sembolleştirilmiş biçimidir</a:t>
            </a:r>
            <a:r>
              <a:rPr lang="tr-TR" sz="2000" dirty="0" smtClean="0"/>
              <a:t>. </a:t>
            </a:r>
            <a:r>
              <a:rPr lang="tr-TR" sz="2000" dirty="0" smtClean="0">
                <a:solidFill>
                  <a:srgbClr val="FF0000"/>
                </a:solidFill>
              </a:rPr>
              <a:t>Aristotele</a:t>
            </a:r>
            <a:r>
              <a:rPr lang="tr-TR" sz="2000" dirty="0" smtClean="0"/>
              <a:t>s'in kurduğu </a:t>
            </a:r>
            <a:r>
              <a:rPr lang="tr-TR" sz="2000" b="1" dirty="0" smtClean="0">
                <a:solidFill>
                  <a:srgbClr val="00B050"/>
                </a:solidFill>
              </a:rPr>
              <a:t>klasik mantık</a:t>
            </a:r>
            <a:r>
              <a:rPr lang="tr-TR" sz="2000" dirty="0" smtClean="0"/>
              <a:t>, </a:t>
            </a:r>
            <a:r>
              <a:rPr lang="tr-TR" sz="2000" dirty="0" smtClean="0">
                <a:solidFill>
                  <a:srgbClr val="0070C0"/>
                </a:solidFill>
              </a:rPr>
              <a:t>doğru olmakla birlikte</a:t>
            </a:r>
            <a:r>
              <a:rPr lang="tr-TR" sz="2000" dirty="0" smtClean="0"/>
              <a:t>, </a:t>
            </a:r>
            <a:r>
              <a:rPr lang="tr-TR" sz="2000" u="heavy" dirty="0" smtClean="0">
                <a:uFill>
                  <a:solidFill>
                    <a:srgbClr val="FF0000"/>
                  </a:solidFill>
                </a:uFill>
              </a:rPr>
              <a:t>düşünmenin yalnızca bir biçimi olan kıyasla ilgilenmiştir</a:t>
            </a:r>
            <a:r>
              <a:rPr lang="tr-TR" sz="2000" dirty="0" smtClean="0"/>
              <a:t>. </a:t>
            </a:r>
            <a:r>
              <a:rPr lang="tr-TR" sz="2000" b="1" dirty="0" smtClean="0"/>
              <a:t>Yeni Çağda </a:t>
            </a:r>
            <a:r>
              <a:rPr lang="tr-TR" sz="2000" dirty="0" smtClean="0"/>
              <a:t>“</a:t>
            </a:r>
            <a:r>
              <a:rPr lang="tr-TR" sz="2000" b="1" dirty="0" smtClean="0">
                <a:solidFill>
                  <a:schemeClr val="accent6">
                    <a:lumMod val="50000"/>
                  </a:schemeClr>
                </a:solidFill>
              </a:rPr>
              <a:t>Düşünme,kıyas turu çıkarımlarla sınırlandırılamaz</a:t>
            </a:r>
            <a:r>
              <a:rPr lang="tr-TR" sz="2000" dirty="0" smtClean="0"/>
              <a:t>.” şeklinde yapılan eleştiriler </a:t>
            </a:r>
            <a:r>
              <a:rPr lang="tr-TR" sz="2000" dirty="0" smtClean="0">
                <a:solidFill>
                  <a:srgbClr val="00B050"/>
                </a:solidFill>
              </a:rPr>
              <a:t>klasik mantık anlayışını sarsmıştır</a:t>
            </a:r>
            <a:r>
              <a:rPr lang="tr-TR" sz="2000" dirty="0" smtClean="0"/>
              <a:t>. Bu durum mantığı yeni</a:t>
            </a:r>
            <a:br>
              <a:rPr lang="tr-TR" sz="2000" dirty="0" smtClean="0"/>
            </a:br>
            <a:r>
              <a:rPr lang="tr-TR" sz="2000" dirty="0" smtClean="0"/>
              <a:t>arayışlara sürüklemiştir. </a:t>
            </a:r>
            <a:r>
              <a:rPr lang="tr-TR" sz="2000" b="1" dirty="0" smtClean="0"/>
              <a:t>Amaç</a:t>
            </a:r>
            <a:r>
              <a:rPr lang="tr-TR" sz="2000" dirty="0" smtClean="0"/>
              <a:t>, </a:t>
            </a:r>
            <a:r>
              <a:rPr lang="tr-TR" sz="2000" b="1" u="sng" dirty="0" smtClean="0">
                <a:solidFill>
                  <a:srgbClr val="0070C0"/>
                </a:solidFill>
                <a:uFill>
                  <a:solidFill>
                    <a:srgbClr val="00B050"/>
                  </a:solidFill>
                </a:uFill>
              </a:rPr>
              <a:t>mantığı matematik gibi kesin sonuçlara </a:t>
            </a:r>
            <a:r>
              <a:rPr lang="tr-TR" sz="2000" b="1" dirty="0" smtClean="0">
                <a:solidFill>
                  <a:srgbClr val="0070C0"/>
                </a:solidFill>
              </a:rPr>
              <a:t>götüren bir alan haline dönüştürmektir</a:t>
            </a:r>
            <a:br>
              <a:rPr lang="tr-TR" sz="2000" b="1" dirty="0" smtClean="0">
                <a:solidFill>
                  <a:srgbClr val="0070C0"/>
                </a:solidFill>
              </a:rPr>
            </a:br>
            <a:r>
              <a:rPr lang="tr-TR" sz="2000" b="1" dirty="0" smtClean="0">
                <a:solidFill>
                  <a:srgbClr val="0070C0"/>
                </a:solidFill>
              </a:rPr>
              <a:t/>
            </a:r>
            <a:br>
              <a:rPr lang="tr-TR" sz="2000" b="1" dirty="0" smtClean="0">
                <a:solidFill>
                  <a:srgbClr val="0070C0"/>
                </a:solidFill>
              </a:rPr>
            </a:br>
            <a:r>
              <a:rPr lang="tr-TR" sz="2000" b="1" dirty="0" smtClean="0"/>
              <a:t>Klasik mantığın </a:t>
            </a:r>
            <a:r>
              <a:rPr lang="tr-TR" sz="2000" b="1" dirty="0" smtClean="0">
                <a:solidFill>
                  <a:srgbClr val="0070C0"/>
                </a:solidFill>
              </a:rPr>
              <a:t>tekliğine karşılık</a:t>
            </a:r>
            <a:r>
              <a:rPr lang="tr-TR" sz="2000" dirty="0" smtClean="0"/>
              <a:t>, </a:t>
            </a:r>
            <a:r>
              <a:rPr lang="tr-TR" sz="2000" b="1" dirty="0" smtClean="0"/>
              <a:t>sembolik mantık </a:t>
            </a:r>
            <a:r>
              <a:rPr lang="tr-TR" sz="2000" dirty="0" smtClean="0"/>
              <a:t>birçok mantık sistemini içinde barındırmaktadır. Sembolik mantığın kapsamı içinde;</a:t>
            </a:r>
            <a:r>
              <a:rPr lang="tr-TR" sz="2000" b="1" dirty="0" smtClean="0">
                <a:solidFill>
                  <a:srgbClr val="00B050"/>
                </a:solidFill>
              </a:rPr>
              <a:t> iki değerli mantık </a:t>
            </a:r>
            <a:r>
              <a:rPr lang="tr-TR" sz="2000" dirty="0" smtClean="0"/>
              <a:t>(</a:t>
            </a:r>
            <a:r>
              <a:rPr lang="tr-TR" sz="2000" dirty="0" smtClean="0">
                <a:solidFill>
                  <a:srgbClr val="3333CC"/>
                </a:solidFill>
              </a:rPr>
              <a:t>önermeler mantığı, niceleme mantığı</a:t>
            </a:r>
            <a:r>
              <a:rPr lang="tr-TR" sz="2000" dirty="0" smtClean="0"/>
              <a:t>), </a:t>
            </a:r>
            <a:r>
              <a:rPr lang="tr-TR" sz="2000" b="1" dirty="0" smtClean="0">
                <a:solidFill>
                  <a:srgbClr val="00B050"/>
                </a:solidFill>
              </a:rPr>
              <a:t>çok değerli mantık </a:t>
            </a:r>
            <a:r>
              <a:rPr lang="tr-TR" sz="2000" dirty="0" smtClean="0"/>
              <a:t>(</a:t>
            </a:r>
            <a:r>
              <a:rPr lang="tr-TR" sz="2000" dirty="0" smtClean="0">
                <a:solidFill>
                  <a:srgbClr val="3333CC"/>
                </a:solidFill>
              </a:rPr>
              <a:t>üç değerli mantık, bulanık mantık</a:t>
            </a:r>
            <a:r>
              <a:rPr lang="tr-TR" sz="2000" dirty="0" smtClean="0"/>
              <a:t>) gibi mantık sistemleri yer alır.</a:t>
            </a:r>
            <a:endParaRPr lang="tr-TR" sz="2000" b="1"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0"/>
            <a:ext cx="8784976" cy="6597352"/>
          </a:xfrm>
        </p:spPr>
        <p:txBody>
          <a:bodyPr>
            <a:normAutofit fontScale="90000"/>
          </a:bodyPr>
          <a:lstStyle/>
          <a:p>
            <a:pPr algn="l"/>
            <a:r>
              <a:rPr lang="tr-TR" sz="3200" b="1" dirty="0" smtClean="0"/>
              <a:t/>
            </a:r>
            <a:br>
              <a:rPr lang="tr-TR" sz="3200" b="1" dirty="0" smtClean="0"/>
            </a:br>
            <a:r>
              <a:rPr lang="tr-TR" sz="3200" b="1" dirty="0" smtClean="0"/>
              <a:t/>
            </a:r>
            <a:br>
              <a:rPr lang="tr-TR" sz="3200" b="1" dirty="0" smtClean="0"/>
            </a:br>
            <a:r>
              <a:rPr lang="tr-TR" sz="3200" b="1" dirty="0" smtClean="0"/>
              <a:t/>
            </a:r>
            <a:br>
              <a:rPr lang="tr-TR" sz="3200" b="1" dirty="0" smtClean="0"/>
            </a:br>
            <a:r>
              <a:rPr lang="tr-TR" sz="3200" b="1" dirty="0" smtClean="0"/>
              <a:t/>
            </a:r>
            <a:br>
              <a:rPr lang="tr-TR" sz="3200" b="1" dirty="0" smtClean="0"/>
            </a:br>
            <a:r>
              <a:rPr lang="tr-TR" sz="3200" b="1" dirty="0" smtClean="0"/>
              <a:t/>
            </a:r>
            <a:br>
              <a:rPr lang="tr-TR" sz="3200" b="1" dirty="0" smtClean="0"/>
            </a:br>
            <a:r>
              <a:rPr lang="tr-TR" sz="3200" b="1" dirty="0" smtClean="0"/>
              <a:t/>
            </a:r>
            <a:br>
              <a:rPr lang="tr-TR" sz="3200" b="1" dirty="0" smtClean="0"/>
            </a:br>
            <a:r>
              <a:rPr lang="tr-TR" sz="3200" b="1" dirty="0" smtClean="0"/>
              <a:t>7. Doğruluk Çizelgesi </a:t>
            </a:r>
            <a:r>
              <a:rPr lang="tr-TR" sz="2400" b="1" dirty="0" smtClean="0"/>
              <a:t>(</a:t>
            </a:r>
            <a:r>
              <a:rPr lang="tr-TR" sz="2000" b="1" dirty="0" smtClean="0">
                <a:solidFill>
                  <a:srgbClr val="FF0000"/>
                </a:solidFill>
              </a:rPr>
              <a:t>Tutarlılık, Geçerlilik, Eşdeğerlilik </a:t>
            </a:r>
            <a:r>
              <a:rPr lang="tr-TR" sz="2000" b="1" dirty="0" smtClean="0"/>
              <a:t>)</a:t>
            </a:r>
            <a:r>
              <a:rPr lang="tr-TR" sz="2000" b="1" dirty="0" smtClean="0">
                <a:solidFill>
                  <a:srgbClr val="FF0000"/>
                </a:solidFill>
              </a:rPr>
              <a:t/>
            </a:r>
            <a:br>
              <a:rPr lang="tr-TR" sz="2000" b="1" dirty="0" smtClean="0">
                <a:solidFill>
                  <a:srgbClr val="FF0000"/>
                </a:solidFill>
              </a:rPr>
            </a:br>
            <a:r>
              <a:rPr lang="tr-TR" sz="2000" b="1" dirty="0" smtClean="0">
                <a:solidFill>
                  <a:srgbClr val="FF0000"/>
                </a:solidFill>
              </a:rPr>
              <a:t/>
            </a:r>
            <a:br>
              <a:rPr lang="tr-TR" sz="2000" b="1" dirty="0" smtClean="0">
                <a:solidFill>
                  <a:srgbClr val="FF0000"/>
                </a:solidFill>
              </a:rPr>
            </a:br>
            <a:r>
              <a:rPr lang="tr-TR" sz="2000" b="1" dirty="0" smtClean="0"/>
              <a:t> </a:t>
            </a:r>
            <a:r>
              <a:rPr lang="tr-TR" sz="2200" b="1" dirty="0" smtClean="0">
                <a:solidFill>
                  <a:srgbClr val="3333CC"/>
                </a:solidFill>
              </a:rPr>
              <a:t>a) Tutarlılık Denetlemesi</a:t>
            </a:r>
            <a:br>
              <a:rPr lang="tr-TR" sz="2200" b="1" dirty="0" smtClean="0">
                <a:solidFill>
                  <a:srgbClr val="3333CC"/>
                </a:solidFill>
              </a:rPr>
            </a:br>
            <a:r>
              <a:rPr lang="tr-TR" sz="2200" b="1" dirty="0" smtClean="0">
                <a:solidFill>
                  <a:srgbClr val="CC0099"/>
                </a:solidFill>
              </a:rPr>
              <a:t>Doğruluk tablosundaki </a:t>
            </a:r>
            <a:r>
              <a:rPr lang="tr-TR" sz="2200" dirty="0" smtClean="0"/>
              <a:t>önermenin yorumlanmasında</a:t>
            </a:r>
            <a:r>
              <a:rPr lang="tr-TR" sz="2200" b="1" dirty="0" smtClean="0">
                <a:solidFill>
                  <a:srgbClr val="CC0099"/>
                </a:solidFill>
              </a:rPr>
              <a:t> önerme </a:t>
            </a:r>
            <a:r>
              <a:rPr lang="tr-TR" sz="2200" b="1" dirty="0" smtClean="0">
                <a:solidFill>
                  <a:srgbClr val="009900"/>
                </a:solidFill>
              </a:rPr>
              <a:t>en az bir doğru değeri alıyorsa </a:t>
            </a:r>
            <a:r>
              <a:rPr lang="tr-TR" sz="2200" dirty="0" smtClean="0"/>
              <a:t>buna </a:t>
            </a:r>
            <a:r>
              <a:rPr lang="tr-TR" sz="2200" b="1" dirty="0" smtClean="0"/>
              <a:t>tutarlı önerme </a:t>
            </a:r>
            <a:r>
              <a:rPr lang="tr-TR" sz="2200" dirty="0" smtClean="0"/>
              <a:t>denir. </a:t>
            </a:r>
            <a:r>
              <a:rPr lang="tr-TR" sz="2200" b="1" dirty="0" smtClean="0">
                <a:solidFill>
                  <a:srgbClr val="3333CC"/>
                </a:solidFill>
              </a:rPr>
              <a:t>Eğer hiçbir satırda doğru (D) yorum yoksa </a:t>
            </a:r>
            <a:r>
              <a:rPr lang="tr-TR" sz="2200" dirty="0" smtClean="0"/>
              <a:t>bu </a:t>
            </a:r>
            <a:r>
              <a:rPr lang="tr-TR" sz="2200" b="1" dirty="0" smtClean="0">
                <a:solidFill>
                  <a:srgbClr val="CC3399"/>
                </a:solidFill>
              </a:rPr>
              <a:t>önermey</a:t>
            </a:r>
            <a:r>
              <a:rPr lang="tr-TR" sz="2200" dirty="0" smtClean="0"/>
              <a:t>e </a:t>
            </a:r>
            <a:r>
              <a:rPr lang="tr-TR" sz="2200" b="1" dirty="0" smtClean="0"/>
              <a:t>tutarsız önerme </a:t>
            </a:r>
            <a:r>
              <a:rPr lang="tr-TR" sz="2200" dirty="0" smtClean="0"/>
              <a:t>denir.</a:t>
            </a:r>
            <a:br>
              <a:rPr lang="tr-TR" sz="2200" dirty="0" smtClean="0"/>
            </a:br>
            <a:r>
              <a:rPr lang="tr-TR" sz="2200" dirty="0" smtClean="0"/>
              <a:t/>
            </a:r>
            <a:br>
              <a:rPr lang="tr-TR" sz="2200" dirty="0" smtClean="0"/>
            </a:br>
            <a:r>
              <a:rPr lang="tr-TR" sz="2200" dirty="0" smtClean="0"/>
              <a:t>Verilen bir </a:t>
            </a:r>
            <a:r>
              <a:rPr lang="tr-TR" sz="2200" b="1" dirty="0" smtClean="0">
                <a:solidFill>
                  <a:srgbClr val="CC3399"/>
                </a:solidFill>
              </a:rPr>
              <a:t>önermenin</a:t>
            </a:r>
            <a:r>
              <a:rPr lang="tr-TR" sz="2200" dirty="0" smtClean="0"/>
              <a:t> </a:t>
            </a:r>
            <a:r>
              <a:rPr lang="tr-TR" sz="2200" u="heavy" dirty="0" smtClean="0">
                <a:uFill>
                  <a:solidFill>
                    <a:srgbClr val="3333CC"/>
                  </a:solidFill>
                </a:uFill>
              </a:rPr>
              <a:t>tutarlılığının denetlenmesi </a:t>
            </a:r>
            <a:r>
              <a:rPr lang="tr-TR" sz="2200" dirty="0" smtClean="0"/>
              <a:t>aşağıdaki şekilde yapılır</a:t>
            </a:r>
            <a:r>
              <a:rPr lang="tr-TR" sz="2000" dirty="0" smtClean="0"/>
              <a:t>:</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t>
            </a:r>
            <a:r>
              <a:rPr lang="tr-TR" sz="2000" b="1" dirty="0" smtClean="0">
                <a:solidFill>
                  <a:srgbClr val="FF0000"/>
                </a:solidFill>
              </a:rPr>
              <a:t>Sonuç Sütunu</a:t>
            </a: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3100" b="1" dirty="0" smtClean="0"/>
              <a:t>Sonuç</a:t>
            </a:r>
            <a:r>
              <a:rPr lang="tr-TR" sz="3100" dirty="0" smtClean="0">
                <a:solidFill>
                  <a:srgbClr val="CC3399"/>
                </a:solidFill>
              </a:rPr>
              <a:t>:</a:t>
            </a:r>
            <a:r>
              <a:rPr lang="tr-TR" sz="1800" i="1" dirty="0" smtClean="0">
                <a:solidFill>
                  <a:srgbClr val="CC3399"/>
                </a:solidFill>
              </a:rPr>
              <a:t> </a:t>
            </a:r>
            <a:r>
              <a:rPr lang="tr-TR" sz="2200" b="1" i="1" dirty="0" smtClean="0">
                <a:solidFill>
                  <a:srgbClr val="CC0066"/>
                </a:solidFill>
              </a:rPr>
              <a:t>Önerme</a:t>
            </a:r>
            <a:r>
              <a:rPr lang="tr-TR" sz="2200" b="1" i="1" dirty="0" smtClean="0"/>
              <a:t>, </a:t>
            </a:r>
            <a:r>
              <a:rPr lang="tr-TR" sz="2200" b="1" i="1" u="heavy" dirty="0" smtClean="0">
                <a:uFill>
                  <a:solidFill>
                    <a:srgbClr val="3333CC"/>
                  </a:solidFill>
                </a:uFill>
              </a:rPr>
              <a:t>sonuç sütununda en az bir tane </a:t>
            </a:r>
            <a:r>
              <a:rPr lang="tr-TR" sz="3100" b="1" i="1" dirty="0" smtClean="0">
                <a:solidFill>
                  <a:srgbClr val="FF0000"/>
                </a:solidFill>
              </a:rPr>
              <a:t>“D”</a:t>
            </a:r>
            <a:r>
              <a:rPr lang="tr-TR" sz="2200" b="1" i="1" dirty="0" smtClean="0"/>
              <a:t> </a:t>
            </a:r>
            <a:r>
              <a:rPr lang="tr-TR" sz="2200" b="1" i="1" dirty="0" smtClean="0">
                <a:solidFill>
                  <a:srgbClr val="009900"/>
                </a:solidFill>
              </a:rPr>
              <a:t>değeri aldığı için </a:t>
            </a:r>
            <a:r>
              <a:rPr lang="tr-TR" sz="2200" b="1" i="1" dirty="0" smtClean="0"/>
              <a:t>tutarlıdır. </a:t>
            </a:r>
            <a:r>
              <a:rPr lang="tr-TR" sz="2200" b="1" dirty="0" smtClean="0"/>
              <a:t/>
            </a:r>
            <a:br>
              <a:rPr lang="tr-TR" sz="2200" b="1"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endParaRPr lang="tr-TR" sz="2000" dirty="0">
              <a:solidFill>
                <a:srgbClr val="3333CC"/>
              </a:solidFill>
            </a:endParaRPr>
          </a:p>
        </p:txBody>
      </p:sp>
      <p:graphicFrame>
        <p:nvGraphicFramePr>
          <p:cNvPr id="3" name="2 Tablo"/>
          <p:cNvGraphicFramePr>
            <a:graphicFrameLocks noGrp="1"/>
          </p:cNvGraphicFramePr>
          <p:nvPr/>
        </p:nvGraphicFramePr>
        <p:xfrm>
          <a:off x="899592" y="2996952"/>
          <a:ext cx="5760640" cy="2483696"/>
        </p:xfrm>
        <a:graphic>
          <a:graphicData uri="http://schemas.openxmlformats.org/drawingml/2006/table">
            <a:tbl>
              <a:tblPr firstRow="1" bandRow="1">
                <a:tableStyleId>{F5AB1C69-6EDB-4FF4-983F-18BD219EF322}</a:tableStyleId>
              </a:tblPr>
              <a:tblGrid>
                <a:gridCol w="743744"/>
                <a:gridCol w="864096"/>
                <a:gridCol w="1008112"/>
                <a:gridCol w="1152128"/>
                <a:gridCol w="1992560"/>
              </a:tblGrid>
              <a:tr h="507480">
                <a:tc>
                  <a:txBody>
                    <a:bodyPr/>
                    <a:lstStyle/>
                    <a:p>
                      <a:r>
                        <a:rPr lang="tr-TR" sz="2400" b="1" dirty="0" smtClean="0">
                          <a:solidFill>
                            <a:schemeClr val="tx1"/>
                          </a:solidFill>
                        </a:rPr>
                        <a:t>P</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 (q→p)</a:t>
                      </a:r>
                      <a:endParaRPr lang="tr-TR" sz="2400" b="1" dirty="0">
                        <a:solidFill>
                          <a:schemeClr val="tx1"/>
                        </a:solidFill>
                      </a:endParaRPr>
                    </a:p>
                  </a:txBody>
                  <a:tcPr/>
                </a:tc>
              </a:tr>
              <a:tr h="428621">
                <a:tc>
                  <a:txBody>
                    <a:bodyPr/>
                    <a:lstStyle/>
                    <a:p>
                      <a:r>
                        <a:rPr lang="tr-TR" sz="2400" b="1" dirty="0" smtClean="0"/>
                        <a:t>D</a:t>
                      </a:r>
                      <a:endParaRPr lang="tr-TR" sz="2400" b="1" dirty="0"/>
                    </a:p>
                  </a:txBody>
                  <a:tcPr/>
                </a:tc>
                <a:tc>
                  <a:txBody>
                    <a:bodyPr/>
                    <a:lstStyle/>
                    <a:p>
                      <a:r>
                        <a:rPr lang="tr-TR" sz="2400" b="1" dirty="0" smtClean="0"/>
                        <a:t>D</a:t>
                      </a:r>
                      <a:endParaRPr lang="tr-TR" sz="2400" b="1" dirty="0"/>
                    </a:p>
                  </a:txBody>
                  <a:tcPr/>
                </a:tc>
                <a:tc>
                  <a:txBody>
                    <a:bodyPr/>
                    <a:lstStyle/>
                    <a:p>
                      <a:r>
                        <a:rPr lang="tr-TR" sz="2400" b="1" dirty="0" smtClean="0"/>
                        <a:t>D</a:t>
                      </a:r>
                      <a:endParaRPr lang="tr-TR" sz="2400" b="1" dirty="0"/>
                    </a:p>
                  </a:txBody>
                  <a:tcPr/>
                </a:tc>
                <a:tc>
                  <a:txBody>
                    <a:bodyPr/>
                    <a:lstStyle/>
                    <a:p>
                      <a:r>
                        <a:rPr lang="tr-TR" sz="2400" b="1" dirty="0" smtClean="0"/>
                        <a:t>D</a:t>
                      </a:r>
                      <a:endParaRPr lang="tr-TR" sz="2400" b="1" dirty="0"/>
                    </a:p>
                  </a:txBody>
                  <a:tcPr/>
                </a:tc>
                <a:tc>
                  <a:txBody>
                    <a:bodyPr/>
                    <a:lstStyle/>
                    <a:p>
                      <a:r>
                        <a:rPr lang="tr-TR" sz="2400" b="1" baseline="0" dirty="0" smtClean="0">
                          <a:solidFill>
                            <a:srgbClr val="009900"/>
                          </a:solidFill>
                        </a:rPr>
                        <a:t>D</a:t>
                      </a:r>
                      <a:endParaRPr lang="tr-TR" sz="2400" b="1" baseline="0" dirty="0">
                        <a:solidFill>
                          <a:srgbClr val="009900"/>
                        </a:solidFill>
                      </a:endParaRPr>
                    </a:p>
                  </a:txBody>
                  <a:tcPr/>
                </a:tc>
              </a:tr>
              <a:tr h="504056">
                <a:tc>
                  <a:txBody>
                    <a:bodyPr/>
                    <a:lstStyle/>
                    <a:p>
                      <a:r>
                        <a:rPr lang="tr-TR" sz="2400" b="1" dirty="0" smtClean="0"/>
                        <a:t>D</a:t>
                      </a:r>
                      <a:endParaRPr lang="tr-TR" sz="2400" b="1" dirty="0"/>
                    </a:p>
                  </a:txBody>
                  <a:tcPr/>
                </a:tc>
                <a:tc>
                  <a:txBody>
                    <a:bodyPr/>
                    <a:lstStyle/>
                    <a:p>
                      <a:r>
                        <a:rPr lang="tr-TR" sz="2400" b="1" dirty="0" smtClean="0"/>
                        <a:t>Y</a:t>
                      </a:r>
                      <a:endParaRPr lang="tr-TR" sz="2400" b="1" dirty="0"/>
                    </a:p>
                  </a:txBody>
                  <a:tcPr/>
                </a:tc>
                <a:tc>
                  <a:txBody>
                    <a:bodyPr/>
                    <a:lstStyle/>
                    <a:p>
                      <a:r>
                        <a:rPr lang="tr-TR" sz="2400" b="1" dirty="0" smtClean="0"/>
                        <a:t>Y</a:t>
                      </a:r>
                      <a:endParaRPr lang="tr-TR" sz="2400" b="1" dirty="0"/>
                    </a:p>
                  </a:txBody>
                  <a:tcPr/>
                </a:tc>
                <a:tc>
                  <a:txBody>
                    <a:bodyPr/>
                    <a:lstStyle/>
                    <a:p>
                      <a:r>
                        <a:rPr lang="tr-TR" sz="2400" b="1" dirty="0" smtClean="0"/>
                        <a:t>Y</a:t>
                      </a:r>
                      <a:endParaRPr lang="tr-TR" sz="2400" b="1" dirty="0"/>
                    </a:p>
                  </a:txBody>
                  <a:tcPr/>
                </a:tc>
                <a:tc>
                  <a:txBody>
                    <a:bodyPr/>
                    <a:lstStyle/>
                    <a:p>
                      <a:r>
                        <a:rPr lang="tr-TR" sz="2400" b="1" baseline="0" dirty="0" smtClean="0">
                          <a:solidFill>
                            <a:schemeClr val="tx1"/>
                          </a:solidFill>
                        </a:rPr>
                        <a:t>Y</a:t>
                      </a:r>
                      <a:endParaRPr lang="tr-TR" sz="2400" b="1" baseline="0" dirty="0">
                        <a:solidFill>
                          <a:schemeClr val="tx1"/>
                        </a:solidFill>
                      </a:endParaRPr>
                    </a:p>
                  </a:txBody>
                  <a:tcPr/>
                </a:tc>
              </a:tr>
              <a:tr h="507480">
                <a:tc>
                  <a:txBody>
                    <a:bodyPr/>
                    <a:lstStyle/>
                    <a:p>
                      <a:r>
                        <a:rPr lang="tr-TR" sz="2400" b="1" dirty="0" smtClean="0"/>
                        <a:t>Y</a:t>
                      </a:r>
                      <a:endParaRPr lang="tr-TR" sz="2400" b="1" dirty="0"/>
                    </a:p>
                  </a:txBody>
                  <a:tcPr/>
                </a:tc>
                <a:tc>
                  <a:txBody>
                    <a:bodyPr/>
                    <a:lstStyle/>
                    <a:p>
                      <a:r>
                        <a:rPr lang="tr-TR" sz="2400" b="1" dirty="0" smtClean="0"/>
                        <a:t>D</a:t>
                      </a:r>
                      <a:endParaRPr lang="tr-TR" sz="2400" b="1" dirty="0"/>
                    </a:p>
                  </a:txBody>
                  <a:tcPr/>
                </a:tc>
                <a:tc>
                  <a:txBody>
                    <a:bodyPr/>
                    <a:lstStyle/>
                    <a:p>
                      <a:r>
                        <a:rPr lang="tr-TR" sz="2400" b="1" dirty="0" smtClean="0"/>
                        <a:t>Y</a:t>
                      </a:r>
                      <a:endParaRPr lang="tr-TR" sz="2400" b="1" dirty="0"/>
                    </a:p>
                  </a:txBody>
                  <a:tcPr/>
                </a:tc>
                <a:tc>
                  <a:txBody>
                    <a:bodyPr/>
                    <a:lstStyle/>
                    <a:p>
                      <a:r>
                        <a:rPr lang="tr-TR" sz="2400" b="1" dirty="0" smtClean="0"/>
                        <a:t>D</a:t>
                      </a:r>
                      <a:endParaRPr lang="tr-TR" sz="2400" b="1" dirty="0"/>
                    </a:p>
                  </a:txBody>
                  <a:tcPr/>
                </a:tc>
                <a:tc>
                  <a:txBody>
                    <a:bodyPr/>
                    <a:lstStyle/>
                    <a:p>
                      <a:r>
                        <a:rPr lang="tr-TR" sz="2400" b="1" baseline="0" dirty="0" smtClean="0">
                          <a:solidFill>
                            <a:srgbClr val="009900"/>
                          </a:solidFill>
                        </a:rPr>
                        <a:t>D</a:t>
                      </a:r>
                      <a:endParaRPr lang="tr-TR" sz="2400" b="1" baseline="0" dirty="0">
                        <a:solidFill>
                          <a:srgbClr val="009900"/>
                        </a:solidFill>
                      </a:endParaRPr>
                    </a:p>
                  </a:txBody>
                  <a:tcPr/>
                </a:tc>
              </a:tr>
              <a:tr h="507480">
                <a:tc>
                  <a:txBody>
                    <a:bodyPr/>
                    <a:lstStyle/>
                    <a:p>
                      <a:r>
                        <a:rPr lang="tr-TR" sz="2400" b="1" dirty="0" smtClean="0"/>
                        <a:t>Y</a:t>
                      </a:r>
                      <a:endParaRPr lang="tr-TR" sz="2400" b="1" dirty="0"/>
                    </a:p>
                  </a:txBody>
                  <a:tcPr/>
                </a:tc>
                <a:tc>
                  <a:txBody>
                    <a:bodyPr/>
                    <a:lstStyle/>
                    <a:p>
                      <a:r>
                        <a:rPr lang="tr-TR" sz="2400" b="1" dirty="0" smtClean="0"/>
                        <a:t>Y</a:t>
                      </a:r>
                      <a:endParaRPr lang="tr-TR" sz="2400" b="1" dirty="0"/>
                    </a:p>
                  </a:txBody>
                  <a:tcPr/>
                </a:tc>
                <a:tc>
                  <a:txBody>
                    <a:bodyPr/>
                    <a:lstStyle/>
                    <a:p>
                      <a:r>
                        <a:rPr lang="tr-TR" sz="2400" b="1" dirty="0" smtClean="0"/>
                        <a:t>Y</a:t>
                      </a:r>
                      <a:endParaRPr lang="tr-TR" sz="2400" b="1" dirty="0"/>
                    </a:p>
                  </a:txBody>
                  <a:tcPr/>
                </a:tc>
                <a:tc>
                  <a:txBody>
                    <a:bodyPr/>
                    <a:lstStyle/>
                    <a:p>
                      <a:r>
                        <a:rPr lang="tr-TR" sz="2400" b="1" dirty="0" smtClean="0"/>
                        <a:t>D</a:t>
                      </a:r>
                      <a:endParaRPr lang="tr-TR" sz="2400" b="1" dirty="0"/>
                    </a:p>
                  </a:txBody>
                  <a:tcPr/>
                </a:tc>
                <a:tc>
                  <a:txBody>
                    <a:bodyPr/>
                    <a:lstStyle/>
                    <a:p>
                      <a:r>
                        <a:rPr lang="tr-TR" sz="2400" b="1" baseline="0" dirty="0" smtClean="0">
                          <a:solidFill>
                            <a:srgbClr val="009900"/>
                          </a:solidFill>
                        </a:rPr>
                        <a:t>D</a:t>
                      </a:r>
                      <a:endParaRPr lang="tr-TR" sz="2400" b="1" baseline="0" dirty="0">
                        <a:solidFill>
                          <a:srgbClr val="009900"/>
                        </a:solidFill>
                      </a:endParaRPr>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6322714"/>
          </a:xfrm>
        </p:spPr>
        <p:txBody>
          <a:bodyPr>
            <a:normAutofit fontScale="90000"/>
          </a:bodyPr>
          <a:lstStyle/>
          <a:p>
            <a:pPr algn="l"/>
            <a:r>
              <a:rPr lang="tr-TR" sz="2000" b="1" dirty="0" smtClean="0"/>
              <a:t/>
            </a:r>
            <a:br>
              <a:rPr lang="tr-TR" sz="2000" b="1" dirty="0" smtClean="0"/>
            </a:br>
            <a:r>
              <a:rPr lang="tr-TR" sz="3200" b="1" dirty="0" smtClean="0">
                <a:solidFill>
                  <a:srgbClr val="FF0000"/>
                </a:solidFill>
              </a:rPr>
              <a:t>Önermelerin birlikte tutarlılığı</a:t>
            </a:r>
            <a:r>
              <a:rPr lang="tr-TR" sz="2000" b="1" dirty="0" smtClean="0">
                <a:solidFill>
                  <a:srgbClr val="FF0000"/>
                </a:solidFill>
              </a:rPr>
              <a:t>: </a:t>
            </a:r>
            <a:r>
              <a:rPr lang="tr-TR" sz="2000" b="1" dirty="0" smtClean="0"/>
              <a:t/>
            </a:r>
            <a:br>
              <a:rPr lang="tr-TR" sz="2000" b="1" dirty="0" smtClean="0"/>
            </a:br>
            <a:r>
              <a:rPr lang="tr-TR" sz="2000" b="1" dirty="0" smtClean="0"/>
              <a:t/>
            </a:r>
            <a:br>
              <a:rPr lang="tr-TR" sz="2000" b="1" dirty="0" smtClean="0"/>
            </a:br>
            <a:r>
              <a:rPr lang="tr-TR" sz="2000" dirty="0" smtClean="0"/>
              <a:t> </a:t>
            </a:r>
            <a:r>
              <a:rPr lang="tr-TR" sz="2000" b="1" dirty="0" smtClean="0"/>
              <a:t>Birden fazla önermenin </a:t>
            </a:r>
            <a:r>
              <a:rPr lang="tr-TR" sz="2000" b="1" dirty="0" smtClean="0">
                <a:solidFill>
                  <a:srgbClr val="009900"/>
                </a:solidFill>
              </a:rPr>
              <a:t>birlikte tutarlı olabilmesi için </a:t>
            </a:r>
            <a:r>
              <a:rPr lang="tr-TR" sz="2000" b="1" dirty="0" smtClean="0">
                <a:solidFill>
                  <a:srgbClr val="3333CC"/>
                </a:solidFill>
              </a:rPr>
              <a:t>sonuç satırlarının</a:t>
            </a:r>
            <a:r>
              <a:rPr lang="tr-TR" sz="2000" b="1" dirty="0" smtClean="0"/>
              <a:t/>
            </a:r>
            <a:br>
              <a:rPr lang="tr-TR" sz="2000" b="1" dirty="0" smtClean="0"/>
            </a:br>
            <a:r>
              <a:rPr lang="da-DK" sz="2000" b="1" u="heavy" dirty="0" smtClean="0">
                <a:uFill>
                  <a:solidFill>
                    <a:srgbClr val="FF0000"/>
                  </a:solidFill>
                </a:uFill>
              </a:rPr>
              <a:t>en az birinde </a:t>
            </a:r>
            <a:r>
              <a:rPr lang="da-DK" sz="2000" b="1" dirty="0" smtClean="0"/>
              <a:t>her </a:t>
            </a:r>
            <a:r>
              <a:rPr lang="da-DK" sz="2000" b="1" u="heavy" dirty="0" smtClean="0">
                <a:uFill>
                  <a:solidFill>
                    <a:srgbClr val="3333CC"/>
                  </a:solidFill>
                </a:uFill>
              </a:rPr>
              <a:t>iki önermenin</a:t>
            </a:r>
            <a:r>
              <a:rPr lang="tr-TR" sz="2000" b="1" u="heavy" dirty="0" smtClean="0">
                <a:uFill>
                  <a:solidFill>
                    <a:srgbClr val="3333CC"/>
                  </a:solidFill>
                </a:uFill>
              </a:rPr>
              <a:t> de </a:t>
            </a:r>
            <a:r>
              <a:rPr lang="tr-TR" sz="2000" b="1" dirty="0" smtClean="0">
                <a:solidFill>
                  <a:srgbClr val="FF0000"/>
                </a:solidFill>
              </a:rPr>
              <a:t>“D”</a:t>
            </a:r>
            <a:r>
              <a:rPr lang="tr-TR" sz="2000" b="1" dirty="0" smtClean="0"/>
              <a:t> değeri </a:t>
            </a:r>
            <a:r>
              <a:rPr lang="tr-TR" sz="2000" b="1" dirty="0" smtClean="0">
                <a:solidFill>
                  <a:srgbClr val="CC0066"/>
                </a:solidFill>
              </a:rPr>
              <a:t>alması gerekir</a:t>
            </a:r>
            <a:r>
              <a:rPr lang="tr-TR" sz="2000" b="1" dirty="0" smtClean="0"/>
              <a:t>.</a:t>
            </a:r>
            <a:br>
              <a:rPr lang="tr-TR" sz="2000" b="1"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3100" b="1" dirty="0" smtClean="0"/>
              <a:t> Sonuç: </a:t>
            </a:r>
            <a:r>
              <a:rPr lang="tr-TR" sz="2200" b="1" i="1" dirty="0" smtClean="0"/>
              <a:t>Her </a:t>
            </a:r>
            <a:r>
              <a:rPr lang="tr-TR" sz="2200" b="1" i="1" dirty="0" smtClean="0">
                <a:solidFill>
                  <a:srgbClr val="CC0066"/>
                </a:solidFill>
              </a:rPr>
              <a:t>iki önerme de ilk satırda</a:t>
            </a:r>
            <a:r>
              <a:rPr lang="tr-TR" sz="2200" b="1" i="1" dirty="0" smtClean="0">
                <a:solidFill>
                  <a:srgbClr val="3333CC"/>
                </a:solidFill>
              </a:rPr>
              <a:t> “D” </a:t>
            </a:r>
            <a:r>
              <a:rPr lang="tr-TR" sz="2200" b="1" i="1" dirty="0" smtClean="0"/>
              <a:t>yorumu aldığı için bu </a:t>
            </a:r>
            <a:r>
              <a:rPr lang="tr-TR" sz="2200" b="1" i="1" dirty="0" smtClean="0">
                <a:solidFill>
                  <a:srgbClr val="009900"/>
                </a:solidFill>
              </a:rPr>
              <a:t>iki önerme birlikte </a:t>
            </a:r>
            <a:r>
              <a:rPr lang="tr-TR" sz="2200" b="1" i="1" dirty="0" smtClean="0">
                <a:solidFill>
                  <a:srgbClr val="FF0000"/>
                </a:solidFill>
              </a:rPr>
              <a:t>tutarlıdır. </a:t>
            </a:r>
            <a:r>
              <a:rPr lang="tr-TR" sz="2000" dirty="0" smtClean="0">
                <a:solidFill>
                  <a:srgbClr val="FF0000"/>
                </a:solidFill>
              </a:rPr>
              <a:t/>
            </a:r>
            <a:br>
              <a:rPr lang="tr-TR" sz="2000" dirty="0" smtClean="0">
                <a:solidFill>
                  <a:srgbClr val="FF0000"/>
                </a:solidFill>
              </a:rPr>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endParaRPr lang="tr-TR" sz="2000" dirty="0"/>
          </a:p>
        </p:txBody>
      </p:sp>
      <p:graphicFrame>
        <p:nvGraphicFramePr>
          <p:cNvPr id="3" name="2 Tablo"/>
          <p:cNvGraphicFramePr>
            <a:graphicFrameLocks noGrp="1"/>
          </p:cNvGraphicFramePr>
          <p:nvPr/>
        </p:nvGraphicFramePr>
        <p:xfrm>
          <a:off x="1619672" y="2492896"/>
          <a:ext cx="4876800" cy="2376260"/>
        </p:xfrm>
        <a:graphic>
          <a:graphicData uri="http://schemas.openxmlformats.org/drawingml/2006/table">
            <a:tbl>
              <a:tblPr firstRow="1" bandRow="1">
                <a:tableStyleId>{F5AB1C69-6EDB-4FF4-983F-18BD219EF322}</a:tableStyleId>
              </a:tblPr>
              <a:tblGrid>
                <a:gridCol w="1219200"/>
                <a:gridCol w="1219200"/>
                <a:gridCol w="1219200"/>
                <a:gridCol w="1219200"/>
              </a:tblGrid>
              <a:tr h="475252">
                <a:tc>
                  <a:txBody>
                    <a:bodyPr/>
                    <a:lstStyle/>
                    <a:p>
                      <a:r>
                        <a:rPr lang="tr-TR" sz="2400" kern="1200" baseline="0" dirty="0" smtClean="0"/>
                        <a:t>p</a:t>
                      </a:r>
                      <a:endParaRPr lang="tr-TR" sz="2400" b="1" dirty="0">
                        <a:solidFill>
                          <a:schemeClr val="tx1"/>
                        </a:solidFill>
                      </a:endParaRPr>
                    </a:p>
                  </a:txBody>
                  <a:tcPr/>
                </a:tc>
                <a:tc>
                  <a:txBody>
                    <a:bodyPr/>
                    <a:lstStyle/>
                    <a:p>
                      <a:r>
                        <a:rPr lang="tr-TR" sz="2400" kern="1200" baseline="0" dirty="0" smtClean="0"/>
                        <a:t>q</a:t>
                      </a:r>
                      <a:endParaRPr lang="tr-TR" sz="2400" b="1" dirty="0">
                        <a:solidFill>
                          <a:schemeClr val="tx1"/>
                        </a:solidFill>
                      </a:endParaRPr>
                    </a:p>
                  </a:txBody>
                  <a:tcPr/>
                </a:tc>
                <a:tc>
                  <a:txBody>
                    <a:bodyPr/>
                    <a:lstStyle/>
                    <a:p>
                      <a:r>
                        <a:rPr lang="tr-TR" sz="2400" kern="1200" baseline="0" dirty="0" smtClean="0"/>
                        <a:t>(p∧q)</a:t>
                      </a:r>
                      <a:endParaRPr lang="tr-TR" sz="2400" b="1" dirty="0">
                        <a:solidFill>
                          <a:schemeClr val="tx1"/>
                        </a:solidFill>
                      </a:endParaRPr>
                    </a:p>
                  </a:txBody>
                  <a:tcPr/>
                </a:tc>
                <a:tc>
                  <a:txBody>
                    <a:bodyPr/>
                    <a:lstStyle/>
                    <a:p>
                      <a:r>
                        <a:rPr lang="tr-TR" sz="2400" kern="1200" baseline="0" dirty="0" smtClean="0"/>
                        <a:t>(q→p)</a:t>
                      </a:r>
                      <a:endParaRPr lang="tr-TR" sz="2400" b="1" dirty="0">
                        <a:solidFill>
                          <a:schemeClr val="tx1"/>
                        </a:solidFill>
                      </a:endParaRPr>
                    </a:p>
                  </a:txBody>
                  <a:tcPr/>
                </a:tc>
              </a:tr>
              <a:tr h="475252">
                <a:tc>
                  <a:txBody>
                    <a:bodyPr/>
                    <a:lstStyle/>
                    <a:p>
                      <a:r>
                        <a:rPr lang="tr-TR" sz="2400" dirty="0" smtClean="0"/>
                        <a:t>D</a:t>
                      </a:r>
                      <a:endParaRPr lang="tr-TR" sz="2400" b="1" dirty="0">
                        <a:solidFill>
                          <a:schemeClr val="tx1"/>
                        </a:solidFill>
                      </a:endParaRPr>
                    </a:p>
                  </a:txBody>
                  <a:tcPr/>
                </a:tc>
                <a:tc>
                  <a:txBody>
                    <a:bodyPr/>
                    <a:lstStyle/>
                    <a:p>
                      <a:r>
                        <a:rPr lang="tr-TR" sz="2400" dirty="0" smtClean="0"/>
                        <a:t>D</a:t>
                      </a:r>
                      <a:endParaRPr lang="tr-TR" sz="2400" b="1" dirty="0">
                        <a:solidFill>
                          <a:schemeClr val="tx1"/>
                        </a:solidFill>
                      </a:endParaRPr>
                    </a:p>
                  </a:txBody>
                  <a:tcPr/>
                </a:tc>
                <a:tc>
                  <a:txBody>
                    <a:bodyPr/>
                    <a:lstStyle/>
                    <a:p>
                      <a:r>
                        <a:rPr lang="tr-TR" sz="2400" dirty="0" smtClean="0"/>
                        <a:t>D</a:t>
                      </a:r>
                      <a:endParaRPr lang="tr-TR" sz="2400" b="1" dirty="0">
                        <a:solidFill>
                          <a:srgbClr val="009900"/>
                        </a:solidFill>
                      </a:endParaRPr>
                    </a:p>
                  </a:txBody>
                  <a:tcPr/>
                </a:tc>
                <a:tc>
                  <a:txBody>
                    <a:bodyPr/>
                    <a:lstStyle/>
                    <a:p>
                      <a:r>
                        <a:rPr lang="tr-TR" sz="2400" dirty="0" smtClean="0"/>
                        <a:t>D</a:t>
                      </a:r>
                      <a:endParaRPr lang="tr-TR" sz="2400" b="1" dirty="0">
                        <a:solidFill>
                          <a:srgbClr val="009900"/>
                        </a:solidFill>
                      </a:endParaRPr>
                    </a:p>
                  </a:txBody>
                  <a:tcPr/>
                </a:tc>
              </a:tr>
              <a:tr h="475252">
                <a:tc>
                  <a:txBody>
                    <a:bodyPr/>
                    <a:lstStyle/>
                    <a:p>
                      <a:r>
                        <a:rPr lang="tr-TR" sz="2400" dirty="0" smtClean="0"/>
                        <a:t>D</a:t>
                      </a:r>
                      <a:endParaRPr lang="tr-TR" sz="2400" b="1" dirty="0">
                        <a:solidFill>
                          <a:schemeClr val="tx1"/>
                        </a:solidFill>
                      </a:endParaRPr>
                    </a:p>
                  </a:txBody>
                  <a:tcPr/>
                </a:tc>
                <a:tc>
                  <a:txBody>
                    <a:bodyPr/>
                    <a:lstStyle/>
                    <a:p>
                      <a:r>
                        <a:rPr lang="tr-TR" sz="2400" dirty="0" smtClean="0"/>
                        <a:t>Y</a:t>
                      </a:r>
                      <a:endParaRPr lang="tr-TR" sz="2400" b="1" dirty="0">
                        <a:solidFill>
                          <a:schemeClr val="tx1"/>
                        </a:solidFill>
                      </a:endParaRPr>
                    </a:p>
                  </a:txBody>
                  <a:tcPr/>
                </a:tc>
                <a:tc>
                  <a:txBody>
                    <a:bodyPr/>
                    <a:lstStyle/>
                    <a:p>
                      <a:r>
                        <a:rPr lang="tr-TR" sz="2400" dirty="0" smtClean="0"/>
                        <a:t>Y</a:t>
                      </a:r>
                      <a:endParaRPr lang="tr-TR" sz="2400" b="1" dirty="0">
                        <a:solidFill>
                          <a:schemeClr val="tx1"/>
                        </a:solidFill>
                      </a:endParaRPr>
                    </a:p>
                  </a:txBody>
                  <a:tcPr/>
                </a:tc>
                <a:tc>
                  <a:txBody>
                    <a:bodyPr/>
                    <a:lstStyle/>
                    <a:p>
                      <a:r>
                        <a:rPr lang="tr-TR" sz="2400" dirty="0" smtClean="0"/>
                        <a:t>Y</a:t>
                      </a:r>
                      <a:endParaRPr lang="tr-TR" sz="2400" b="1" dirty="0">
                        <a:solidFill>
                          <a:schemeClr val="tx1"/>
                        </a:solidFill>
                      </a:endParaRPr>
                    </a:p>
                  </a:txBody>
                  <a:tcPr/>
                </a:tc>
              </a:tr>
              <a:tr h="475252">
                <a:tc>
                  <a:txBody>
                    <a:bodyPr/>
                    <a:lstStyle/>
                    <a:p>
                      <a:r>
                        <a:rPr lang="tr-TR" sz="2400" dirty="0" smtClean="0"/>
                        <a:t>Y</a:t>
                      </a:r>
                      <a:endParaRPr lang="tr-TR" sz="2400" b="1" dirty="0">
                        <a:solidFill>
                          <a:schemeClr val="tx1"/>
                        </a:solidFill>
                      </a:endParaRPr>
                    </a:p>
                  </a:txBody>
                  <a:tcPr/>
                </a:tc>
                <a:tc>
                  <a:txBody>
                    <a:bodyPr/>
                    <a:lstStyle/>
                    <a:p>
                      <a:r>
                        <a:rPr lang="tr-TR" sz="2400" dirty="0" smtClean="0"/>
                        <a:t>D</a:t>
                      </a:r>
                      <a:endParaRPr lang="tr-TR" sz="2400" b="1" dirty="0">
                        <a:solidFill>
                          <a:schemeClr val="tx1"/>
                        </a:solidFill>
                      </a:endParaRPr>
                    </a:p>
                  </a:txBody>
                  <a:tcPr/>
                </a:tc>
                <a:tc>
                  <a:txBody>
                    <a:bodyPr/>
                    <a:lstStyle/>
                    <a:p>
                      <a:r>
                        <a:rPr lang="tr-TR" sz="2400" dirty="0" smtClean="0"/>
                        <a:t>Y</a:t>
                      </a:r>
                      <a:endParaRPr lang="tr-TR" sz="2400" b="1" dirty="0">
                        <a:solidFill>
                          <a:schemeClr val="tx1"/>
                        </a:solidFill>
                      </a:endParaRPr>
                    </a:p>
                  </a:txBody>
                  <a:tcPr/>
                </a:tc>
                <a:tc>
                  <a:txBody>
                    <a:bodyPr/>
                    <a:lstStyle/>
                    <a:p>
                      <a:r>
                        <a:rPr lang="tr-TR" sz="2400" dirty="0" smtClean="0"/>
                        <a:t>D</a:t>
                      </a:r>
                      <a:endParaRPr lang="tr-TR" sz="2400" b="1" dirty="0">
                        <a:solidFill>
                          <a:schemeClr val="tx1"/>
                        </a:solidFill>
                      </a:endParaRPr>
                    </a:p>
                  </a:txBody>
                  <a:tcPr/>
                </a:tc>
              </a:tr>
              <a:tr h="475252">
                <a:tc>
                  <a:txBody>
                    <a:bodyPr/>
                    <a:lstStyle/>
                    <a:p>
                      <a:r>
                        <a:rPr lang="tr-TR" sz="2400" dirty="0" smtClean="0"/>
                        <a:t>Y</a:t>
                      </a:r>
                      <a:endParaRPr lang="tr-TR" sz="2400" b="1" dirty="0">
                        <a:solidFill>
                          <a:schemeClr val="tx1"/>
                        </a:solidFill>
                      </a:endParaRPr>
                    </a:p>
                  </a:txBody>
                  <a:tcPr/>
                </a:tc>
                <a:tc>
                  <a:txBody>
                    <a:bodyPr/>
                    <a:lstStyle/>
                    <a:p>
                      <a:r>
                        <a:rPr lang="tr-TR" sz="2400" dirty="0" smtClean="0"/>
                        <a:t>Y</a:t>
                      </a:r>
                      <a:endParaRPr lang="tr-TR" sz="2400" b="1" dirty="0">
                        <a:solidFill>
                          <a:schemeClr val="tx1"/>
                        </a:solidFill>
                      </a:endParaRPr>
                    </a:p>
                  </a:txBody>
                  <a:tcPr/>
                </a:tc>
                <a:tc>
                  <a:txBody>
                    <a:bodyPr/>
                    <a:lstStyle/>
                    <a:p>
                      <a:r>
                        <a:rPr lang="tr-TR" sz="2400" dirty="0" smtClean="0"/>
                        <a:t>Y</a:t>
                      </a:r>
                      <a:endParaRPr lang="tr-TR" sz="2400" b="1" dirty="0">
                        <a:solidFill>
                          <a:schemeClr val="tx1"/>
                        </a:solidFill>
                      </a:endParaRPr>
                    </a:p>
                  </a:txBody>
                  <a:tcPr/>
                </a:tc>
                <a:tc>
                  <a:txBody>
                    <a:bodyPr/>
                    <a:lstStyle/>
                    <a:p>
                      <a:r>
                        <a:rPr lang="tr-TR" sz="2400" dirty="0" smtClean="0"/>
                        <a:t>D</a:t>
                      </a:r>
                      <a:endParaRPr lang="tr-TR" sz="2400" b="1" dirty="0">
                        <a:solidFill>
                          <a:schemeClr val="tx1"/>
                        </a:solidFill>
                      </a:endParaRPr>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229600" cy="6264696"/>
          </a:xfrm>
        </p:spPr>
        <p:txBody>
          <a:bodyPr>
            <a:normAutofit/>
          </a:bodyPr>
          <a:lstStyle/>
          <a:p>
            <a:pPr algn="l"/>
            <a:r>
              <a:rPr lang="tr-TR" sz="2000" b="1" dirty="0" smtClean="0"/>
              <a:t/>
            </a:r>
            <a:br>
              <a:rPr lang="tr-TR" sz="2000" b="1" dirty="0" smtClean="0"/>
            </a:br>
            <a:r>
              <a:rPr lang="tr-TR" sz="2800" b="1" dirty="0" smtClean="0">
                <a:solidFill>
                  <a:srgbClr val="FF0000"/>
                </a:solidFill>
              </a:rPr>
              <a:t>Önermelerin Geçerliliğinin Denetlenmesi</a:t>
            </a:r>
            <a:r>
              <a:rPr lang="tr-TR" sz="2000" b="1" dirty="0" smtClean="0"/>
              <a:t/>
            </a:r>
            <a:br>
              <a:rPr lang="tr-TR" sz="2000" b="1" dirty="0" smtClean="0"/>
            </a:br>
            <a:r>
              <a:rPr lang="tr-TR" sz="2000" b="1" dirty="0" smtClean="0"/>
              <a:t/>
            </a:r>
            <a:br>
              <a:rPr lang="tr-TR" sz="2000" b="1" dirty="0" smtClean="0"/>
            </a:br>
            <a:r>
              <a:rPr lang="tr-TR" sz="2000" dirty="0" smtClean="0"/>
              <a:t> </a:t>
            </a:r>
            <a:r>
              <a:rPr lang="tr-TR" sz="2000" b="1" dirty="0" smtClean="0"/>
              <a:t>Bir önermenin </a:t>
            </a:r>
            <a:r>
              <a:rPr lang="tr-TR" sz="2000" b="1" dirty="0" smtClean="0">
                <a:solidFill>
                  <a:srgbClr val="009900"/>
                </a:solidFill>
              </a:rPr>
              <a:t>bütün yorumlamaları doğru değerini </a:t>
            </a:r>
            <a:r>
              <a:rPr lang="tr-TR" sz="2000" b="1" dirty="0" smtClean="0"/>
              <a:t>alıyorsa </a:t>
            </a:r>
            <a:r>
              <a:rPr lang="tr-TR" sz="2000" b="1" u="heavy" dirty="0" smtClean="0">
                <a:uFill>
                  <a:solidFill>
                    <a:srgbClr val="3333CC"/>
                  </a:solidFill>
                </a:uFill>
              </a:rPr>
              <a:t>yani yanlışlaşıcı yorumu yoksa</a:t>
            </a:r>
            <a:r>
              <a:rPr lang="tr-TR" sz="2000" b="1" dirty="0" smtClean="0"/>
              <a:t> önerme </a:t>
            </a:r>
            <a:r>
              <a:rPr lang="tr-TR" sz="2000" b="1" dirty="0" smtClean="0">
                <a:solidFill>
                  <a:srgbClr val="FF0000"/>
                </a:solidFill>
              </a:rPr>
              <a:t>geçerlidir</a:t>
            </a:r>
            <a:r>
              <a:rPr lang="tr-TR" sz="2000" b="1" dirty="0" smtClean="0"/>
              <a:t>. </a:t>
            </a:r>
            <a:r>
              <a:rPr lang="tr-TR" sz="2000" b="1" u="heavy" dirty="0" smtClean="0">
                <a:uFill>
                  <a:solidFill>
                    <a:srgbClr val="009900"/>
                  </a:solidFill>
                </a:uFill>
              </a:rPr>
              <a:t>Geçerli önermeler </a:t>
            </a:r>
            <a:r>
              <a:rPr lang="tr-TR" sz="2000" b="1" dirty="0" smtClean="0">
                <a:solidFill>
                  <a:srgbClr val="CC0099"/>
                </a:solidFill>
              </a:rPr>
              <a:t>topolojidir</a:t>
            </a:r>
            <a:r>
              <a:rPr lang="tr-TR" sz="2000" b="1" dirty="0" smtClean="0"/>
              <a:t> </a:t>
            </a:r>
            <a:r>
              <a:rPr lang="tr-TR" sz="2000" b="1" dirty="0" smtClean="0">
                <a:solidFill>
                  <a:srgbClr val="3333CC"/>
                </a:solidFill>
              </a:rPr>
              <a:t>yani bütün yorumlamaları doğru olan önermeye</a:t>
            </a:r>
            <a:r>
              <a:rPr lang="tr-TR" sz="2000" b="1" dirty="0" smtClean="0"/>
              <a:t> </a:t>
            </a:r>
            <a:r>
              <a:rPr lang="tr-TR" sz="2000" b="1" dirty="0" smtClean="0">
                <a:solidFill>
                  <a:srgbClr val="FF0000"/>
                </a:solidFill>
              </a:rPr>
              <a:t>topoloji</a:t>
            </a:r>
            <a:r>
              <a:rPr lang="tr-TR" sz="2000" b="1" dirty="0" smtClean="0"/>
              <a:t> denir.</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Sonuç :</a:t>
            </a:r>
            <a:r>
              <a:rPr lang="tr-TR" sz="2000" i="1" dirty="0" smtClean="0"/>
              <a:t> Bileşik önermenin sonuç bölümü, </a:t>
            </a:r>
            <a:r>
              <a:rPr lang="tr-TR" sz="2000" b="1" dirty="0" smtClean="0">
                <a:solidFill>
                  <a:srgbClr val="009900"/>
                </a:solidFill>
              </a:rPr>
              <a:t>tüm satırlarında </a:t>
            </a:r>
            <a:r>
              <a:rPr lang="tr-TR" sz="2800" b="1" i="1" dirty="0" smtClean="0">
                <a:solidFill>
                  <a:srgbClr val="FF0000"/>
                </a:solidFill>
              </a:rPr>
              <a:t>“D” </a:t>
            </a:r>
            <a:r>
              <a:rPr lang="tr-TR" sz="2000" i="1" dirty="0" smtClean="0"/>
              <a:t>yorumu aldığı için </a:t>
            </a:r>
            <a:r>
              <a:rPr lang="tr-TR" sz="2000" b="1" i="1" dirty="0" smtClean="0"/>
              <a:t>geçerlidir. </a:t>
            </a:r>
            <a:r>
              <a:rPr lang="tr-TR" sz="2000" i="1" dirty="0" smtClean="0"/>
              <a:t>Sonuç bölümünün </a:t>
            </a:r>
            <a:r>
              <a:rPr lang="tr-TR" sz="2000" b="1" i="1" dirty="0" smtClean="0">
                <a:solidFill>
                  <a:srgbClr val="3333CC"/>
                </a:solidFill>
              </a:rPr>
              <a:t>hepsi “D” olduğu için </a:t>
            </a:r>
            <a:r>
              <a:rPr lang="tr-TR" sz="2000" b="1" i="1" dirty="0" smtClean="0">
                <a:solidFill>
                  <a:srgbClr val="7030A0"/>
                </a:solidFill>
              </a:rPr>
              <a:t>önerme aynı zamanda </a:t>
            </a:r>
            <a:r>
              <a:rPr lang="tr-TR" sz="2000" b="1" i="1" dirty="0" smtClean="0">
                <a:solidFill>
                  <a:srgbClr val="FF0000"/>
                </a:solidFill>
              </a:rPr>
              <a:t>topolojidir.</a:t>
            </a:r>
            <a:endParaRPr lang="tr-TR" sz="2000" b="1" dirty="0">
              <a:solidFill>
                <a:srgbClr val="FF0000"/>
              </a:solidFill>
            </a:endParaRPr>
          </a:p>
        </p:txBody>
      </p:sp>
      <p:graphicFrame>
        <p:nvGraphicFramePr>
          <p:cNvPr id="3" name="2 Tablo"/>
          <p:cNvGraphicFramePr>
            <a:graphicFrameLocks noGrp="1"/>
          </p:cNvGraphicFramePr>
          <p:nvPr/>
        </p:nvGraphicFramePr>
        <p:xfrm>
          <a:off x="1691680" y="2708920"/>
          <a:ext cx="6096000" cy="2286000"/>
        </p:xfrm>
        <a:graphic>
          <a:graphicData uri="http://schemas.openxmlformats.org/drawingml/2006/table">
            <a:tbl>
              <a:tblPr firstRow="1" bandRow="1">
                <a:tableStyleId>{F5AB1C69-6EDB-4FF4-983F-18BD219EF322}</a:tableStyleId>
              </a:tblPr>
              <a:tblGrid>
                <a:gridCol w="792088"/>
                <a:gridCol w="936104"/>
                <a:gridCol w="1224136"/>
                <a:gridCol w="1008112"/>
                <a:gridCol w="2135560"/>
              </a:tblGrid>
              <a:tr h="370840">
                <a:tc>
                  <a:txBody>
                    <a:bodyPr/>
                    <a:lstStyle/>
                    <a:p>
                      <a:r>
                        <a:rPr lang="tr-TR" sz="2400" b="1" kern="1200" baseline="0" dirty="0" smtClean="0">
                          <a:solidFill>
                            <a:schemeClr val="tx1"/>
                          </a:solidFill>
                          <a:latin typeface="+mn-lt"/>
                          <a:ea typeface="+mn-ea"/>
                          <a:cs typeface="+mn-cs"/>
                        </a:rPr>
                        <a:t>p</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 (p→q)</a:t>
                      </a:r>
                      <a:endParaRPr lang="tr-TR" sz="2400" b="1" dirty="0">
                        <a:solidFill>
                          <a:schemeClr val="tx1"/>
                        </a:solidFill>
                      </a:endParaRPr>
                    </a:p>
                  </a:txBody>
                  <a:tcPr/>
                </a:tc>
              </a:tr>
              <a:tr h="370840">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rgbClr val="009900"/>
                          </a:solidFill>
                        </a:rPr>
                        <a:t>D</a:t>
                      </a:r>
                      <a:endParaRPr lang="tr-TR" sz="2400" b="1" dirty="0">
                        <a:solidFill>
                          <a:srgbClr val="009900"/>
                        </a:solidFill>
                      </a:endParaRPr>
                    </a:p>
                  </a:txBody>
                  <a:tcPr/>
                </a:tc>
              </a:tr>
              <a:tr h="370840">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rgbClr val="009900"/>
                          </a:solidFill>
                        </a:rPr>
                        <a:t>D</a:t>
                      </a:r>
                      <a:endParaRPr lang="tr-TR" sz="2400" b="1" dirty="0">
                        <a:solidFill>
                          <a:srgbClr val="009900"/>
                        </a:solidFill>
                      </a:endParaRPr>
                    </a:p>
                  </a:txBody>
                  <a:tcPr/>
                </a:tc>
              </a:tr>
              <a:tr h="370840">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rgbClr val="009900"/>
                          </a:solidFill>
                        </a:rPr>
                        <a:t>D</a:t>
                      </a:r>
                      <a:endParaRPr lang="tr-TR" sz="2400" b="1" dirty="0">
                        <a:solidFill>
                          <a:srgbClr val="009900"/>
                        </a:solidFill>
                      </a:endParaRPr>
                    </a:p>
                  </a:txBody>
                  <a:tcPr/>
                </a:tc>
              </a:tr>
              <a:tr h="370840">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rgbClr val="009900"/>
                          </a:solidFill>
                        </a:rPr>
                        <a:t>D</a:t>
                      </a:r>
                      <a:endParaRPr lang="tr-TR" sz="2400" b="1" dirty="0">
                        <a:solidFill>
                          <a:srgbClr val="009900"/>
                        </a:solidFill>
                      </a:endParaRPr>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890666"/>
          </a:xfrm>
        </p:spPr>
        <p:txBody>
          <a:bodyPr>
            <a:normAutofit/>
          </a:bodyPr>
          <a:lstStyle/>
          <a:p>
            <a:pPr algn="l"/>
            <a:r>
              <a:rPr lang="tr-TR" sz="2400" b="1" dirty="0" smtClean="0">
                <a:solidFill>
                  <a:srgbClr val="FF0000"/>
                </a:solidFill>
              </a:rPr>
              <a:t>Önermelerin Eş Değerliğinin Denetlenmesi</a:t>
            </a:r>
            <a:r>
              <a:rPr lang="tr-TR" sz="2400" b="1" dirty="0" smtClean="0"/>
              <a:t/>
            </a:r>
            <a:br>
              <a:rPr lang="tr-TR" sz="2400" b="1" dirty="0" smtClean="0"/>
            </a:br>
            <a:r>
              <a:rPr lang="tr-TR" sz="2000" b="1" dirty="0" smtClean="0"/>
              <a:t/>
            </a:r>
            <a:br>
              <a:rPr lang="tr-TR" sz="2000" b="1" dirty="0" smtClean="0"/>
            </a:br>
            <a:r>
              <a:rPr lang="tr-TR" sz="2000" dirty="0" smtClean="0"/>
              <a:t> </a:t>
            </a:r>
            <a:r>
              <a:rPr lang="tr-TR" sz="2000" b="1" dirty="0" smtClean="0"/>
              <a:t>Verilen iki önermenin doğruluk değerleri </a:t>
            </a:r>
            <a:r>
              <a:rPr lang="tr-TR" sz="2000" b="1" dirty="0" smtClean="0">
                <a:solidFill>
                  <a:srgbClr val="009900"/>
                </a:solidFill>
              </a:rPr>
              <a:t>her satırda aynı ise</a:t>
            </a:r>
            <a:r>
              <a:rPr lang="tr-TR" sz="2000" b="1" dirty="0" smtClean="0"/>
              <a:t> yani her iki </a:t>
            </a:r>
            <a:r>
              <a:rPr lang="tr-TR" sz="2000" b="1" dirty="0" smtClean="0">
                <a:solidFill>
                  <a:srgbClr val="3333CC"/>
                </a:solidFill>
              </a:rPr>
              <a:t>önerme de aynı anda aynı doğruluk değerini alıyorsa </a:t>
            </a:r>
            <a:r>
              <a:rPr lang="tr-TR" sz="2000" b="1" dirty="0" smtClean="0"/>
              <a:t>bu </a:t>
            </a:r>
            <a:r>
              <a:rPr lang="tr-TR" sz="2000" b="1" dirty="0" smtClean="0">
                <a:solidFill>
                  <a:srgbClr val="CC0066"/>
                </a:solidFill>
              </a:rPr>
              <a:t>iki önerme eş değerdi</a:t>
            </a:r>
            <a:r>
              <a:rPr lang="tr-TR" sz="2000" b="1" dirty="0" smtClean="0"/>
              <a:t>r. Eş değerlik </a:t>
            </a:r>
            <a:r>
              <a:rPr lang="tr-TR" sz="2400" b="1" dirty="0" smtClean="0">
                <a:solidFill>
                  <a:srgbClr val="FF0000"/>
                </a:solidFill>
              </a:rPr>
              <a:t>(≡) </a:t>
            </a:r>
            <a:r>
              <a:rPr lang="tr-TR" sz="2000" b="1" dirty="0" smtClean="0"/>
              <a:t>sembolüyle gösterilir.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Sonuç:</a:t>
            </a:r>
            <a:r>
              <a:rPr lang="tr-TR" sz="2000" i="1" dirty="0" smtClean="0"/>
              <a:t> Her iki önermenin sonuç bölümleri </a:t>
            </a:r>
            <a:r>
              <a:rPr lang="tr-TR" sz="2000" i="1" u="heavy" dirty="0" smtClean="0">
                <a:uFill>
                  <a:solidFill>
                    <a:srgbClr val="009900"/>
                  </a:solidFill>
                </a:uFill>
              </a:rPr>
              <a:t>aynı satırda aynı doğruluk değeri </a:t>
            </a:r>
            <a:r>
              <a:rPr lang="tr-TR" sz="2000" i="1" dirty="0" smtClean="0"/>
              <a:t>aldığı için </a:t>
            </a:r>
            <a:r>
              <a:rPr lang="tr-TR" sz="2000" b="1" i="1" dirty="0" smtClean="0">
                <a:solidFill>
                  <a:srgbClr val="3333CC"/>
                </a:solidFill>
              </a:rPr>
              <a:t>bu iki önerme eş değerdir</a:t>
            </a:r>
            <a:r>
              <a:rPr lang="tr-TR" sz="2000" i="1" dirty="0" smtClean="0"/>
              <a:t>.</a:t>
            </a:r>
            <a:endParaRPr lang="tr-TR" sz="2000" dirty="0"/>
          </a:p>
        </p:txBody>
      </p:sp>
      <p:graphicFrame>
        <p:nvGraphicFramePr>
          <p:cNvPr id="3" name="2 Tablo"/>
          <p:cNvGraphicFramePr>
            <a:graphicFrameLocks noGrp="1"/>
          </p:cNvGraphicFramePr>
          <p:nvPr/>
        </p:nvGraphicFramePr>
        <p:xfrm>
          <a:off x="1331640" y="2852936"/>
          <a:ext cx="6216350" cy="2286000"/>
        </p:xfrm>
        <a:graphic>
          <a:graphicData uri="http://schemas.openxmlformats.org/drawingml/2006/table">
            <a:tbl>
              <a:tblPr firstRow="1" bandRow="1">
                <a:tableStyleId>{F5AB1C69-6EDB-4FF4-983F-18BD219EF322}</a:tableStyleId>
              </a:tblPr>
              <a:tblGrid>
                <a:gridCol w="1243270"/>
                <a:gridCol w="1243270"/>
                <a:gridCol w="1243270"/>
                <a:gridCol w="1243270"/>
                <a:gridCol w="1243270"/>
              </a:tblGrid>
              <a:tr h="382086">
                <a:tc>
                  <a:txBody>
                    <a:bodyPr/>
                    <a:lstStyle/>
                    <a:p>
                      <a:r>
                        <a:rPr lang="tr-TR" sz="2400" b="1" kern="1200" baseline="0" dirty="0" smtClean="0">
                          <a:solidFill>
                            <a:schemeClr val="tx1"/>
                          </a:solidFill>
                          <a:latin typeface="+mn-lt"/>
                          <a:ea typeface="+mn-ea"/>
                          <a:cs typeface="+mn-cs"/>
                        </a:rPr>
                        <a:t>p</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a:t>
                      </a:r>
                      <a:endParaRPr lang="tr-TR" sz="2400" b="1" dirty="0">
                        <a:solidFill>
                          <a:schemeClr val="tx1"/>
                        </a:solidFill>
                      </a:endParaRPr>
                    </a:p>
                  </a:txBody>
                  <a:tcPr/>
                </a:tc>
              </a:tr>
              <a:tr h="382086">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rgbClr val="FF0000"/>
                          </a:solidFill>
                        </a:rPr>
                        <a:t>D</a:t>
                      </a:r>
                      <a:endParaRPr lang="tr-TR" sz="2400" b="1" dirty="0">
                        <a:solidFill>
                          <a:srgbClr val="FF0000"/>
                        </a:solidFill>
                      </a:endParaRPr>
                    </a:p>
                  </a:txBody>
                  <a:tcPr/>
                </a:tc>
                <a:tc>
                  <a:txBody>
                    <a:bodyPr/>
                    <a:lstStyle/>
                    <a:p>
                      <a:r>
                        <a:rPr lang="tr-TR" sz="2400" b="1" dirty="0" smtClean="0">
                          <a:solidFill>
                            <a:srgbClr val="FF0000"/>
                          </a:solidFill>
                        </a:rPr>
                        <a:t>D</a:t>
                      </a:r>
                      <a:endParaRPr lang="tr-TR" sz="2400" b="1" dirty="0">
                        <a:solidFill>
                          <a:srgbClr val="FF0000"/>
                        </a:solidFill>
                      </a:endParaRPr>
                    </a:p>
                  </a:txBody>
                  <a:tcPr/>
                </a:tc>
              </a:tr>
              <a:tr h="382086">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rgbClr val="FF0000"/>
                          </a:solidFill>
                        </a:rPr>
                        <a:t>D</a:t>
                      </a:r>
                      <a:endParaRPr lang="tr-TR" sz="2400" b="1" dirty="0">
                        <a:solidFill>
                          <a:srgbClr val="FF0000"/>
                        </a:solidFill>
                      </a:endParaRPr>
                    </a:p>
                  </a:txBody>
                  <a:tcPr/>
                </a:tc>
                <a:tc>
                  <a:txBody>
                    <a:bodyPr/>
                    <a:lstStyle/>
                    <a:p>
                      <a:r>
                        <a:rPr lang="tr-TR" sz="2400" b="1" dirty="0" smtClean="0">
                          <a:solidFill>
                            <a:srgbClr val="FF0000"/>
                          </a:solidFill>
                        </a:rPr>
                        <a:t>D</a:t>
                      </a:r>
                      <a:endParaRPr lang="tr-TR" sz="2400" b="1" dirty="0">
                        <a:solidFill>
                          <a:srgbClr val="FF0000"/>
                        </a:solidFill>
                      </a:endParaRPr>
                    </a:p>
                  </a:txBody>
                  <a:tcPr/>
                </a:tc>
              </a:tr>
              <a:tr h="382086">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rgbClr val="FF0000"/>
                          </a:solidFill>
                        </a:rPr>
                        <a:t>D</a:t>
                      </a:r>
                      <a:endParaRPr lang="tr-TR" sz="2400" b="1" dirty="0">
                        <a:solidFill>
                          <a:srgbClr val="FF0000"/>
                        </a:solidFill>
                      </a:endParaRPr>
                    </a:p>
                  </a:txBody>
                  <a:tcPr/>
                </a:tc>
                <a:tc>
                  <a:txBody>
                    <a:bodyPr/>
                    <a:lstStyle/>
                    <a:p>
                      <a:r>
                        <a:rPr lang="tr-TR" sz="2400" b="1" dirty="0" smtClean="0">
                          <a:solidFill>
                            <a:srgbClr val="FF0000"/>
                          </a:solidFill>
                        </a:rPr>
                        <a:t>D</a:t>
                      </a:r>
                      <a:endParaRPr lang="tr-TR" sz="2400" b="1" dirty="0">
                        <a:solidFill>
                          <a:srgbClr val="FF0000"/>
                        </a:solidFill>
                      </a:endParaRPr>
                    </a:p>
                  </a:txBody>
                  <a:tcPr/>
                </a:tc>
              </a:tr>
              <a:tr h="382086">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rgbClr val="FF0000"/>
                          </a:solidFill>
                        </a:rPr>
                        <a:t>Y</a:t>
                      </a:r>
                      <a:endParaRPr lang="tr-TR" sz="2400" b="1" dirty="0">
                        <a:solidFill>
                          <a:srgbClr val="FF0000"/>
                        </a:solidFill>
                      </a:endParaRPr>
                    </a:p>
                  </a:txBody>
                  <a:tcPr/>
                </a:tc>
                <a:tc>
                  <a:txBody>
                    <a:bodyPr/>
                    <a:lstStyle/>
                    <a:p>
                      <a:r>
                        <a:rPr lang="tr-TR" sz="2400" b="1" dirty="0" smtClean="0">
                          <a:solidFill>
                            <a:srgbClr val="FF0000"/>
                          </a:solidFill>
                        </a:rPr>
                        <a:t>Y</a:t>
                      </a:r>
                      <a:endParaRPr lang="tr-TR" sz="2400" b="1" dirty="0">
                        <a:solidFill>
                          <a:srgbClr val="FF0000"/>
                        </a:solidFill>
                      </a:endParaRPr>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94722"/>
          </a:xfrm>
        </p:spPr>
        <p:txBody>
          <a:bodyPr>
            <a:normAutofit/>
          </a:bodyPr>
          <a:lstStyle/>
          <a:p>
            <a:pPr algn="l"/>
            <a:r>
              <a:rPr lang="tr-TR" sz="2000" b="1" dirty="0" smtClean="0">
                <a:solidFill>
                  <a:srgbClr val="FF0000"/>
                </a:solidFill>
              </a:rPr>
              <a:t>Çıkarımın geçerliliğinin Denetlenmesi</a:t>
            </a:r>
            <a:br>
              <a:rPr lang="tr-TR" sz="2000" b="1" dirty="0" smtClean="0">
                <a:solidFill>
                  <a:srgbClr val="FF0000"/>
                </a:solidFill>
              </a:rPr>
            </a:br>
            <a:r>
              <a:rPr lang="tr-TR" sz="2000" b="1" dirty="0" smtClean="0">
                <a:solidFill>
                  <a:srgbClr val="FF0000"/>
                </a:solidFill>
              </a:rPr>
              <a:t/>
            </a:r>
            <a:br>
              <a:rPr lang="tr-TR" sz="2000" b="1" dirty="0" smtClean="0">
                <a:solidFill>
                  <a:srgbClr val="FF0000"/>
                </a:solidFill>
              </a:rPr>
            </a:br>
            <a:r>
              <a:rPr lang="tr-TR" sz="2000" dirty="0" smtClean="0"/>
              <a:t> Bir çıkarımın geçerli olabilmesi için </a:t>
            </a:r>
            <a:r>
              <a:rPr lang="tr-TR" sz="2000" b="1" dirty="0" smtClean="0">
                <a:solidFill>
                  <a:srgbClr val="009900"/>
                </a:solidFill>
              </a:rPr>
              <a:t>öncüllerin ve sonucun </a:t>
            </a:r>
            <a:r>
              <a:rPr lang="tr-TR" sz="2000" b="1" dirty="0" smtClean="0">
                <a:solidFill>
                  <a:srgbClr val="3333CC"/>
                </a:solidFill>
              </a:rPr>
              <a:t>birlikte doğru olması </a:t>
            </a:r>
            <a:r>
              <a:rPr lang="tr-TR" sz="2000" dirty="0" smtClean="0"/>
              <a:t>gerekir</a:t>
            </a:r>
            <a:br>
              <a:rPr lang="tr-TR" sz="2000" dirty="0" smtClean="0"/>
            </a:br>
            <a:r>
              <a:rPr lang="tr-TR" sz="2000" b="1" dirty="0" smtClean="0">
                <a:solidFill>
                  <a:srgbClr val="FF0000"/>
                </a:solidFill>
              </a:rPr>
              <a:t>1 Yol: </a:t>
            </a:r>
            <a:r>
              <a:rPr lang="tr-TR" sz="2000" dirty="0" smtClean="0"/>
              <a:t>Çıkarımın öncül önermeleri ve </a:t>
            </a:r>
            <a:r>
              <a:rPr lang="tr-TR" sz="2400" b="1" dirty="0" smtClean="0">
                <a:solidFill>
                  <a:srgbClr val="FF0000"/>
                </a:solidFill>
              </a:rPr>
              <a:t>(∧) </a:t>
            </a:r>
            <a:r>
              <a:rPr lang="tr-TR" sz="2000" dirty="0" smtClean="0"/>
              <a:t>eklemiyle birbirine </a:t>
            </a:r>
            <a:r>
              <a:rPr lang="tr-TR" sz="2000" b="1" dirty="0" smtClean="0">
                <a:solidFill>
                  <a:srgbClr val="009900"/>
                </a:solidFill>
              </a:rPr>
              <a:t>bağlanır</a:t>
            </a:r>
            <a:r>
              <a:rPr lang="tr-TR" sz="2000" dirty="0" smtClean="0"/>
              <a:t>. Elde edilen </a:t>
            </a:r>
            <a:r>
              <a:rPr lang="tr-TR" sz="2000" b="1" dirty="0" smtClean="0">
                <a:solidFill>
                  <a:srgbClr val="CC0066"/>
                </a:solidFill>
              </a:rPr>
              <a:t>bu bileşik önerme</a:t>
            </a:r>
            <a:r>
              <a:rPr lang="tr-TR" sz="2000" dirty="0" smtClean="0"/>
              <a:t>, sonuç önermesine ise </a:t>
            </a:r>
            <a:r>
              <a:rPr lang="tr-TR" sz="2400" dirty="0" smtClean="0">
                <a:solidFill>
                  <a:srgbClr val="FF0000"/>
                </a:solidFill>
              </a:rPr>
              <a:t>(→) </a:t>
            </a:r>
            <a:r>
              <a:rPr lang="tr-TR" sz="2000" b="1" dirty="0" smtClean="0">
                <a:solidFill>
                  <a:srgbClr val="009900"/>
                </a:solidFill>
              </a:rPr>
              <a:t>eklemiyle bağlanır. </a:t>
            </a:r>
            <a:r>
              <a:rPr lang="tr-TR" sz="2000" dirty="0" smtClean="0"/>
              <a:t/>
            </a:r>
            <a:br>
              <a:rPr lang="tr-TR" sz="2000" dirty="0" smtClean="0"/>
            </a:br>
            <a:r>
              <a:rPr lang="tr-TR" sz="2000" b="1" dirty="0" smtClean="0"/>
              <a:t> (p→q), (p∨q)∴q </a:t>
            </a:r>
            <a:r>
              <a:rPr lang="tr-TR" sz="2000" dirty="0" smtClean="0"/>
              <a:t>çıkarımının geçerli olup olmadığını </a:t>
            </a:r>
            <a:r>
              <a:rPr lang="tr-TR" sz="2000" b="1" dirty="0" smtClean="0">
                <a:solidFill>
                  <a:srgbClr val="3333CC"/>
                </a:solidFill>
              </a:rPr>
              <a:t>birinci yolu kullanarak </a:t>
            </a:r>
            <a:r>
              <a:rPr lang="tr-TR" sz="2000" dirty="0" smtClean="0"/>
              <a:t>denetleyelim.</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i="1" dirty="0" smtClean="0"/>
              <a:t> </a:t>
            </a:r>
            <a:r>
              <a:rPr lang="tr-TR" sz="2000" b="1" i="1" dirty="0" smtClean="0"/>
              <a:t>Sonuç</a:t>
            </a:r>
            <a:r>
              <a:rPr lang="tr-TR" sz="2000" i="1" dirty="0" smtClean="0"/>
              <a:t>: Çıkarım tüm satırlarda </a:t>
            </a:r>
            <a:r>
              <a:rPr lang="tr-TR" sz="2000" b="1" i="1" dirty="0" smtClean="0">
                <a:solidFill>
                  <a:srgbClr val="3333CC"/>
                </a:solidFill>
              </a:rPr>
              <a:t>“D”</a:t>
            </a:r>
            <a:r>
              <a:rPr lang="tr-TR" sz="2000" i="1" dirty="0" smtClean="0"/>
              <a:t> değeri aldığı için </a:t>
            </a:r>
            <a:r>
              <a:rPr lang="tr-TR" sz="2000" i="1" dirty="0" smtClean="0">
                <a:solidFill>
                  <a:srgbClr val="FF0000"/>
                </a:solidFill>
              </a:rPr>
              <a:t>geçerlidir. </a:t>
            </a:r>
            <a:r>
              <a:rPr lang="tr-TR" sz="2000" dirty="0" smtClean="0"/>
              <a:t/>
            </a:r>
            <a:br>
              <a:rPr lang="tr-TR" sz="2000" dirty="0" smtClean="0"/>
            </a:br>
            <a:endParaRPr lang="tr-TR" sz="2000" dirty="0">
              <a:solidFill>
                <a:srgbClr val="FF0000"/>
              </a:solidFill>
            </a:endParaRPr>
          </a:p>
        </p:txBody>
      </p:sp>
      <p:graphicFrame>
        <p:nvGraphicFramePr>
          <p:cNvPr id="3" name="2 Tablo"/>
          <p:cNvGraphicFramePr>
            <a:graphicFrameLocks noGrp="1"/>
          </p:cNvGraphicFramePr>
          <p:nvPr/>
        </p:nvGraphicFramePr>
        <p:xfrm>
          <a:off x="539552" y="2996952"/>
          <a:ext cx="8208911" cy="2651760"/>
        </p:xfrm>
        <a:graphic>
          <a:graphicData uri="http://schemas.openxmlformats.org/drawingml/2006/table">
            <a:tbl>
              <a:tblPr firstRow="1" bandRow="1">
                <a:tableStyleId>{F5AB1C69-6EDB-4FF4-983F-18BD219EF322}</a:tableStyleId>
              </a:tblPr>
              <a:tblGrid>
                <a:gridCol w="576063"/>
                <a:gridCol w="576064"/>
                <a:gridCol w="1008112"/>
                <a:gridCol w="936104"/>
                <a:gridCol w="2016224"/>
                <a:gridCol w="3096344"/>
              </a:tblGrid>
              <a:tr h="370840">
                <a:tc>
                  <a:txBody>
                    <a:bodyPr/>
                    <a:lstStyle/>
                    <a:p>
                      <a:r>
                        <a:rPr lang="tr-TR" sz="2400" b="1" kern="1200" baseline="0" dirty="0" smtClean="0">
                          <a:solidFill>
                            <a:schemeClr val="tx1"/>
                          </a:solidFill>
                          <a:latin typeface="+mn-lt"/>
                          <a:ea typeface="+mn-ea"/>
                          <a:cs typeface="+mn-cs"/>
                        </a:rPr>
                        <a:t>p</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[(p→q)∧(p∨q)]</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[(p→q)∧ (p∨q)] →q</a:t>
                      </a:r>
                      <a:endParaRPr lang="tr-TR" sz="2400" b="1" dirty="0">
                        <a:solidFill>
                          <a:schemeClr val="tx1"/>
                        </a:solidFill>
                      </a:endParaRPr>
                    </a:p>
                  </a:txBody>
                  <a:tcPr/>
                </a:tc>
              </a:tr>
              <a:tr h="370840">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rgbClr val="FF0000"/>
                          </a:solidFill>
                        </a:rPr>
                        <a:t>D</a:t>
                      </a:r>
                      <a:endParaRPr lang="tr-TR" sz="2400" b="1" dirty="0">
                        <a:solidFill>
                          <a:srgbClr val="FF0000"/>
                        </a:solidFill>
                      </a:endParaRPr>
                    </a:p>
                  </a:txBody>
                  <a:tcPr/>
                </a:tc>
              </a:tr>
              <a:tr h="370840">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rgbClr val="FF0000"/>
                          </a:solidFill>
                        </a:rPr>
                        <a:t>D</a:t>
                      </a:r>
                      <a:endParaRPr lang="tr-TR" sz="2400" b="1" dirty="0">
                        <a:solidFill>
                          <a:srgbClr val="FF0000"/>
                        </a:solidFill>
                      </a:endParaRPr>
                    </a:p>
                  </a:txBody>
                  <a:tcPr/>
                </a:tc>
              </a:tr>
              <a:tr h="370840">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chemeClr val="tx1"/>
                          </a:solidFill>
                        </a:rPr>
                        <a:t>D</a:t>
                      </a:r>
                      <a:endParaRPr lang="tr-TR" sz="2400" b="1" dirty="0">
                        <a:solidFill>
                          <a:schemeClr val="tx1"/>
                        </a:solidFill>
                      </a:endParaRPr>
                    </a:p>
                  </a:txBody>
                  <a:tcPr/>
                </a:tc>
                <a:tc>
                  <a:txBody>
                    <a:bodyPr/>
                    <a:lstStyle/>
                    <a:p>
                      <a:r>
                        <a:rPr lang="tr-TR" sz="2400" b="1" dirty="0" smtClean="0">
                          <a:solidFill>
                            <a:srgbClr val="FF0000"/>
                          </a:solidFill>
                        </a:rPr>
                        <a:t>D</a:t>
                      </a:r>
                      <a:endParaRPr lang="tr-TR" sz="2400" b="1" dirty="0">
                        <a:solidFill>
                          <a:srgbClr val="FF0000"/>
                        </a:solidFill>
                      </a:endParaRPr>
                    </a:p>
                  </a:txBody>
                  <a:tcPr/>
                </a:tc>
              </a:tr>
              <a:tr h="370840">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chemeClr val="tx1"/>
                          </a:solidFill>
                        </a:rPr>
                        <a:t>Y</a:t>
                      </a:r>
                      <a:endParaRPr lang="tr-TR" sz="2400" b="1" dirty="0">
                        <a:solidFill>
                          <a:schemeClr val="tx1"/>
                        </a:solidFill>
                      </a:endParaRPr>
                    </a:p>
                  </a:txBody>
                  <a:tcPr/>
                </a:tc>
                <a:tc>
                  <a:txBody>
                    <a:bodyPr/>
                    <a:lstStyle/>
                    <a:p>
                      <a:r>
                        <a:rPr lang="tr-TR" sz="2400" b="1" dirty="0" smtClean="0">
                          <a:solidFill>
                            <a:srgbClr val="FF0000"/>
                          </a:solidFill>
                        </a:rPr>
                        <a:t>D</a:t>
                      </a:r>
                      <a:endParaRPr lang="tr-TR" sz="2400" b="1" dirty="0">
                        <a:solidFill>
                          <a:srgbClr val="FF0000"/>
                        </a:solidFill>
                      </a:endParaRPr>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686800" cy="6322714"/>
          </a:xfrm>
        </p:spPr>
        <p:txBody>
          <a:bodyPr>
            <a:normAutofit/>
          </a:bodyPr>
          <a:lstStyle/>
          <a:p>
            <a:pPr algn="l"/>
            <a:r>
              <a:rPr lang="tr-TR" sz="2000" b="1" dirty="0" smtClean="0"/>
              <a:t>2. Yol:  Öncüller </a:t>
            </a:r>
            <a:r>
              <a:rPr lang="tr-TR" sz="2000" b="1" dirty="0" smtClean="0">
                <a:solidFill>
                  <a:srgbClr val="3333CC"/>
                </a:solidFill>
              </a:rPr>
              <a:t>birleştirilmez</a:t>
            </a:r>
            <a:r>
              <a:rPr lang="tr-TR" sz="2000" b="1" dirty="0" smtClean="0"/>
              <a:t> ve </a:t>
            </a:r>
            <a:r>
              <a:rPr lang="tr-TR" sz="2000" b="1" dirty="0" smtClean="0">
                <a:solidFill>
                  <a:srgbClr val="009900"/>
                </a:solidFill>
              </a:rPr>
              <a:t>değiştirilmez</a:t>
            </a:r>
            <a:r>
              <a:rPr lang="tr-TR" sz="2000" b="1" dirty="0" smtClean="0"/>
              <a:t> </a:t>
            </a:r>
            <a:r>
              <a:rPr lang="tr-TR" sz="2000" b="1" dirty="0" smtClean="0">
                <a:solidFill>
                  <a:srgbClr val="CC0099"/>
                </a:solidFill>
              </a:rPr>
              <a:t>fakat</a:t>
            </a:r>
            <a:r>
              <a:rPr lang="tr-TR" sz="2000" b="1" dirty="0" smtClean="0"/>
              <a:t> </a:t>
            </a:r>
            <a:r>
              <a:rPr lang="tr-TR" sz="2000" b="1" u="heavy" dirty="0" smtClean="0">
                <a:uFill>
                  <a:solidFill>
                    <a:srgbClr val="FF0000"/>
                  </a:solidFill>
                </a:uFill>
              </a:rPr>
              <a:t>sonucun değili alınır.</a:t>
            </a:r>
            <a:br>
              <a:rPr lang="tr-TR" sz="2000" b="1" u="heavy" dirty="0" smtClean="0">
                <a:uFill>
                  <a:solidFill>
                    <a:srgbClr val="FF0000"/>
                  </a:solidFill>
                </a:uFill>
              </a:rPr>
            </a:br>
            <a:r>
              <a:rPr lang="tr-TR" sz="2000" b="1" u="heavy" dirty="0" smtClean="0">
                <a:uFill>
                  <a:solidFill>
                    <a:srgbClr val="FF0000"/>
                  </a:solidFill>
                </a:uFill>
              </a:rPr>
              <a:t/>
            </a:r>
            <a:br>
              <a:rPr lang="tr-TR" sz="2000" b="1" u="heavy" dirty="0" smtClean="0">
                <a:uFill>
                  <a:solidFill>
                    <a:srgbClr val="FF0000"/>
                  </a:solidFill>
                </a:uFill>
              </a:rPr>
            </a:br>
            <a:r>
              <a:rPr lang="tr-TR" sz="2000" b="1" dirty="0" smtClean="0"/>
              <a:t> (p→q), (∼p∨q)∴ </a:t>
            </a:r>
            <a:r>
              <a:rPr lang="tr-TR" sz="2000" dirty="0" smtClean="0"/>
              <a:t>q çıkarımının geçerli olup olmadığını </a:t>
            </a:r>
            <a:r>
              <a:rPr lang="tr-TR" sz="2000" b="1" dirty="0" smtClean="0">
                <a:solidFill>
                  <a:srgbClr val="CC0099"/>
                </a:solidFill>
              </a:rPr>
              <a:t>ikinci yolu kullanarak </a:t>
            </a:r>
            <a:r>
              <a:rPr lang="tr-TR" sz="2000" dirty="0" smtClean="0"/>
              <a:t>denetleyelim.</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dirty="0" smtClean="0"/>
              <a:t/>
            </a:r>
            <a:br>
              <a:rPr lang="tr-TR" sz="2000" dirty="0" smtClean="0"/>
            </a:br>
            <a:r>
              <a:rPr lang="tr-TR" sz="2000" b="1" dirty="0" smtClean="0"/>
              <a:t>Sonuç</a:t>
            </a:r>
            <a:r>
              <a:rPr lang="tr-TR" sz="2000" dirty="0" smtClean="0"/>
              <a:t>: </a:t>
            </a:r>
            <a:r>
              <a:rPr lang="tr-TR" sz="2000" i="1" dirty="0" smtClean="0"/>
              <a:t>Öncüller ile değillenmiş sonuç önermeleri aynı satırda birlikte </a:t>
            </a:r>
            <a:r>
              <a:rPr lang="tr-TR" sz="2000" b="1" i="1" dirty="0" smtClean="0">
                <a:solidFill>
                  <a:srgbClr val="FF0000"/>
                </a:solidFill>
              </a:rPr>
              <a:t>“D” </a:t>
            </a:r>
            <a:r>
              <a:rPr lang="tr-TR" sz="2000" i="1" dirty="0" smtClean="0"/>
              <a:t>değeri </a:t>
            </a:r>
            <a:r>
              <a:rPr lang="tr-TR" sz="2000" b="1" i="1" dirty="0" smtClean="0">
                <a:solidFill>
                  <a:srgbClr val="3333CC"/>
                </a:solidFill>
              </a:rPr>
              <a:t>aldıkları için</a:t>
            </a:r>
            <a:r>
              <a:rPr lang="tr-TR" sz="2000" i="1" dirty="0" smtClean="0"/>
              <a:t> </a:t>
            </a:r>
            <a:r>
              <a:rPr lang="tr-TR" sz="2000" b="1" i="1" dirty="0" smtClean="0">
                <a:solidFill>
                  <a:srgbClr val="009900"/>
                </a:solidFill>
              </a:rPr>
              <a:t>çıkarım geçersizdir</a:t>
            </a:r>
            <a:r>
              <a:rPr lang="tr-TR" sz="2000" i="1" dirty="0" smtClean="0"/>
              <a:t>. Hiçbir satırda birlikte </a:t>
            </a:r>
            <a:r>
              <a:rPr lang="tr-TR" sz="2000" b="1" i="1" dirty="0" smtClean="0">
                <a:solidFill>
                  <a:srgbClr val="CC0066"/>
                </a:solidFill>
              </a:rPr>
              <a:t>“D” değeri almasaydı </a:t>
            </a:r>
            <a:r>
              <a:rPr lang="tr-TR" sz="2000" b="1" i="1" dirty="0" smtClean="0">
                <a:solidFill>
                  <a:srgbClr val="009900"/>
                </a:solidFill>
              </a:rPr>
              <a:t>geçerli olacaktı.</a:t>
            </a:r>
            <a:endParaRPr lang="tr-TR" sz="2000" b="1" u="heavy" dirty="0">
              <a:solidFill>
                <a:srgbClr val="009900"/>
              </a:solidFill>
              <a:uFill>
                <a:solidFill>
                  <a:srgbClr val="FF0000"/>
                </a:solidFill>
              </a:uFill>
            </a:endParaRPr>
          </a:p>
        </p:txBody>
      </p:sp>
      <p:graphicFrame>
        <p:nvGraphicFramePr>
          <p:cNvPr id="3" name="2 Tablo"/>
          <p:cNvGraphicFramePr>
            <a:graphicFrameLocks noGrp="1"/>
          </p:cNvGraphicFramePr>
          <p:nvPr/>
        </p:nvGraphicFramePr>
        <p:xfrm>
          <a:off x="683568" y="2204864"/>
          <a:ext cx="8280920" cy="2954396"/>
        </p:xfrm>
        <a:graphic>
          <a:graphicData uri="http://schemas.openxmlformats.org/drawingml/2006/table">
            <a:tbl>
              <a:tblPr firstRow="1" bandRow="1">
                <a:tableStyleId>{F5AB1C69-6EDB-4FF4-983F-18BD219EF322}</a:tableStyleId>
              </a:tblPr>
              <a:tblGrid>
                <a:gridCol w="648072"/>
                <a:gridCol w="792088"/>
                <a:gridCol w="720080"/>
                <a:gridCol w="1800200"/>
                <a:gridCol w="1800200"/>
                <a:gridCol w="2520280"/>
              </a:tblGrid>
              <a:tr h="532859">
                <a:tc>
                  <a:txBody>
                    <a:bodyPr/>
                    <a:lstStyle/>
                    <a:p>
                      <a:r>
                        <a:rPr lang="tr-TR" sz="2400" b="1" kern="1200" baseline="0" dirty="0" smtClean="0">
                          <a:solidFill>
                            <a:schemeClr val="lt1"/>
                          </a:solidFill>
                          <a:latin typeface="+mn-lt"/>
                          <a:ea typeface="+mn-ea"/>
                          <a:cs typeface="+mn-cs"/>
                        </a:rPr>
                        <a:t>p</a:t>
                      </a:r>
                      <a:endParaRPr lang="tr-TR" sz="2400" b="1" dirty="0"/>
                    </a:p>
                  </a:txBody>
                  <a:tcPr/>
                </a:tc>
                <a:tc>
                  <a:txBody>
                    <a:bodyPr/>
                    <a:lstStyle/>
                    <a:p>
                      <a:r>
                        <a:rPr lang="tr-TR" sz="2400" b="1" kern="1200" baseline="0" dirty="0" smtClean="0">
                          <a:solidFill>
                            <a:schemeClr val="lt1"/>
                          </a:solidFill>
                          <a:latin typeface="+mn-lt"/>
                          <a:ea typeface="+mn-ea"/>
                          <a:cs typeface="+mn-cs"/>
                        </a:rPr>
                        <a:t>q</a:t>
                      </a:r>
                      <a:endParaRPr lang="tr-TR" sz="2400" b="1" dirty="0"/>
                    </a:p>
                  </a:txBody>
                  <a:tcPr/>
                </a:tc>
                <a:tc>
                  <a:txBody>
                    <a:bodyPr/>
                    <a:lstStyle/>
                    <a:p>
                      <a:r>
                        <a:rPr lang="tr-TR" sz="2400" b="1" kern="1200" baseline="0" dirty="0" smtClean="0">
                          <a:solidFill>
                            <a:schemeClr val="lt1"/>
                          </a:solidFill>
                          <a:latin typeface="+mn-lt"/>
                          <a:ea typeface="+mn-ea"/>
                          <a:cs typeface="+mn-cs"/>
                        </a:rPr>
                        <a:t>∼p</a:t>
                      </a:r>
                      <a:endParaRPr lang="tr-TR" sz="2400" b="1" dirty="0"/>
                    </a:p>
                  </a:txBody>
                  <a:tcPr/>
                </a:tc>
                <a:tc>
                  <a:txBody>
                    <a:bodyPr/>
                    <a:lstStyle/>
                    <a:p>
                      <a:r>
                        <a:rPr lang="tr-TR" sz="2400" b="1" kern="1200" baseline="0" dirty="0" smtClean="0">
                          <a:solidFill>
                            <a:schemeClr val="lt1"/>
                          </a:solidFill>
                          <a:latin typeface="+mn-lt"/>
                          <a:ea typeface="+mn-ea"/>
                          <a:cs typeface="+mn-cs"/>
                        </a:rPr>
                        <a:t>(1.öncül) (p→q)</a:t>
                      </a:r>
                      <a:endParaRPr lang="tr-TR" sz="2400" b="1" dirty="0"/>
                    </a:p>
                  </a:txBody>
                  <a:tcPr/>
                </a:tc>
                <a:tc>
                  <a:txBody>
                    <a:bodyPr/>
                    <a:lstStyle/>
                    <a:p>
                      <a:r>
                        <a:rPr lang="tr-TR" sz="2400" b="1" kern="1200" baseline="0" dirty="0" smtClean="0">
                          <a:solidFill>
                            <a:schemeClr val="lt1"/>
                          </a:solidFill>
                          <a:latin typeface="+mn-lt"/>
                          <a:ea typeface="+mn-ea"/>
                          <a:cs typeface="+mn-cs"/>
                        </a:rPr>
                        <a:t>(2.öncül)(∼p∨q)</a:t>
                      </a:r>
                      <a:endParaRPr lang="tr-TR" sz="2400" b="1" dirty="0"/>
                    </a:p>
                  </a:txBody>
                  <a:tcPr/>
                </a:tc>
                <a:tc>
                  <a:txBody>
                    <a:bodyPr/>
                    <a:lstStyle/>
                    <a:p>
                      <a:r>
                        <a:rPr lang="tr-TR" sz="2400" b="1" kern="1200" baseline="0" dirty="0" smtClean="0">
                          <a:solidFill>
                            <a:schemeClr val="lt1"/>
                          </a:solidFill>
                          <a:latin typeface="+mn-lt"/>
                          <a:ea typeface="+mn-ea"/>
                          <a:cs typeface="+mn-cs"/>
                        </a:rPr>
                        <a:t>(Değillenmiş Sonuç) ∼q</a:t>
                      </a:r>
                      <a:endParaRPr lang="tr-TR" sz="2400" b="1" dirty="0"/>
                    </a:p>
                  </a:txBody>
                  <a:tcPr/>
                </a:tc>
              </a:tr>
              <a:tr h="532859">
                <a:tc>
                  <a:txBody>
                    <a:bodyPr/>
                    <a:lstStyle/>
                    <a:p>
                      <a:r>
                        <a:rPr lang="tr-TR" sz="2400" b="1" dirty="0" smtClean="0"/>
                        <a:t>D</a:t>
                      </a:r>
                      <a:endParaRPr lang="tr-TR" sz="2400" b="1" dirty="0"/>
                    </a:p>
                  </a:txBody>
                  <a:tcPr/>
                </a:tc>
                <a:tc>
                  <a:txBody>
                    <a:bodyPr/>
                    <a:lstStyle/>
                    <a:p>
                      <a:r>
                        <a:rPr lang="tr-TR" sz="2400" b="1" dirty="0" smtClean="0"/>
                        <a:t>D</a:t>
                      </a:r>
                      <a:endParaRPr lang="tr-TR" sz="2400" b="1" dirty="0"/>
                    </a:p>
                  </a:txBody>
                  <a:tcPr/>
                </a:tc>
                <a:tc>
                  <a:txBody>
                    <a:bodyPr/>
                    <a:lstStyle/>
                    <a:p>
                      <a:r>
                        <a:rPr lang="tr-TR" sz="2400" b="1" dirty="0" smtClean="0"/>
                        <a:t>Y</a:t>
                      </a:r>
                      <a:endParaRPr lang="tr-TR" sz="2400" b="1" dirty="0"/>
                    </a:p>
                  </a:txBody>
                  <a:tcPr/>
                </a:tc>
                <a:tc>
                  <a:txBody>
                    <a:bodyPr/>
                    <a:lstStyle/>
                    <a:p>
                      <a:r>
                        <a:rPr lang="tr-TR" sz="2400" b="1" dirty="0" smtClean="0"/>
                        <a:t>D</a:t>
                      </a:r>
                      <a:endParaRPr lang="tr-TR" sz="2400" b="1" dirty="0"/>
                    </a:p>
                  </a:txBody>
                  <a:tcPr/>
                </a:tc>
                <a:tc>
                  <a:txBody>
                    <a:bodyPr/>
                    <a:lstStyle/>
                    <a:p>
                      <a:r>
                        <a:rPr lang="tr-TR" sz="2400" b="1" dirty="0" smtClean="0"/>
                        <a:t>D</a:t>
                      </a:r>
                      <a:endParaRPr lang="tr-TR" sz="2400" b="1" dirty="0"/>
                    </a:p>
                  </a:txBody>
                  <a:tcPr/>
                </a:tc>
                <a:tc>
                  <a:txBody>
                    <a:bodyPr/>
                    <a:lstStyle/>
                    <a:p>
                      <a:r>
                        <a:rPr lang="tr-TR" sz="2400" b="1" dirty="0" smtClean="0"/>
                        <a:t>Y</a:t>
                      </a:r>
                      <a:endParaRPr lang="tr-TR" sz="2400" b="1" dirty="0"/>
                    </a:p>
                  </a:txBody>
                  <a:tcPr/>
                </a:tc>
              </a:tr>
              <a:tr h="532859">
                <a:tc>
                  <a:txBody>
                    <a:bodyPr/>
                    <a:lstStyle/>
                    <a:p>
                      <a:r>
                        <a:rPr lang="tr-TR" sz="2400" b="1" dirty="0" smtClean="0"/>
                        <a:t>D</a:t>
                      </a:r>
                      <a:endParaRPr lang="tr-TR" sz="2400" b="1" dirty="0"/>
                    </a:p>
                  </a:txBody>
                  <a:tcPr/>
                </a:tc>
                <a:tc>
                  <a:txBody>
                    <a:bodyPr/>
                    <a:lstStyle/>
                    <a:p>
                      <a:r>
                        <a:rPr lang="tr-TR" sz="2400" b="1" dirty="0" smtClean="0"/>
                        <a:t>Y</a:t>
                      </a:r>
                      <a:endParaRPr lang="tr-TR" sz="2400" b="1" dirty="0"/>
                    </a:p>
                  </a:txBody>
                  <a:tcPr/>
                </a:tc>
                <a:tc>
                  <a:txBody>
                    <a:bodyPr/>
                    <a:lstStyle/>
                    <a:p>
                      <a:r>
                        <a:rPr lang="tr-TR" sz="2400" b="1" dirty="0" smtClean="0"/>
                        <a:t>Y</a:t>
                      </a:r>
                      <a:endParaRPr lang="tr-TR" sz="2400" b="1" dirty="0"/>
                    </a:p>
                  </a:txBody>
                  <a:tcPr/>
                </a:tc>
                <a:tc>
                  <a:txBody>
                    <a:bodyPr/>
                    <a:lstStyle/>
                    <a:p>
                      <a:r>
                        <a:rPr lang="tr-TR" sz="2400" b="1" dirty="0" smtClean="0"/>
                        <a:t>Y</a:t>
                      </a:r>
                      <a:endParaRPr lang="tr-TR" sz="2400" b="1" dirty="0"/>
                    </a:p>
                  </a:txBody>
                  <a:tcPr/>
                </a:tc>
                <a:tc>
                  <a:txBody>
                    <a:bodyPr/>
                    <a:lstStyle/>
                    <a:p>
                      <a:r>
                        <a:rPr lang="tr-TR" sz="2400" b="1" dirty="0" smtClean="0"/>
                        <a:t>Y</a:t>
                      </a:r>
                      <a:endParaRPr lang="tr-TR" sz="2400" b="1" dirty="0"/>
                    </a:p>
                  </a:txBody>
                  <a:tcPr/>
                </a:tc>
                <a:tc>
                  <a:txBody>
                    <a:bodyPr/>
                    <a:lstStyle/>
                    <a:p>
                      <a:r>
                        <a:rPr lang="tr-TR" sz="2400" b="1" dirty="0" smtClean="0"/>
                        <a:t>D</a:t>
                      </a:r>
                      <a:endParaRPr lang="tr-TR" sz="2400" b="1" dirty="0"/>
                    </a:p>
                  </a:txBody>
                  <a:tcPr/>
                </a:tc>
              </a:tr>
              <a:tr h="532859">
                <a:tc>
                  <a:txBody>
                    <a:bodyPr/>
                    <a:lstStyle/>
                    <a:p>
                      <a:r>
                        <a:rPr lang="tr-TR" sz="2400" b="1" dirty="0" smtClean="0"/>
                        <a:t>Y</a:t>
                      </a:r>
                      <a:endParaRPr lang="tr-TR" sz="2400" b="1" dirty="0"/>
                    </a:p>
                  </a:txBody>
                  <a:tcPr/>
                </a:tc>
                <a:tc>
                  <a:txBody>
                    <a:bodyPr/>
                    <a:lstStyle/>
                    <a:p>
                      <a:r>
                        <a:rPr lang="tr-TR" sz="2400" b="1" dirty="0" smtClean="0"/>
                        <a:t>D</a:t>
                      </a:r>
                      <a:endParaRPr lang="tr-TR" sz="2400" b="1" dirty="0"/>
                    </a:p>
                  </a:txBody>
                  <a:tcPr/>
                </a:tc>
                <a:tc>
                  <a:txBody>
                    <a:bodyPr/>
                    <a:lstStyle/>
                    <a:p>
                      <a:r>
                        <a:rPr lang="tr-TR" sz="2400" b="1" dirty="0" smtClean="0"/>
                        <a:t>D</a:t>
                      </a:r>
                      <a:endParaRPr lang="tr-TR" sz="2400" b="1" dirty="0"/>
                    </a:p>
                  </a:txBody>
                  <a:tcPr/>
                </a:tc>
                <a:tc>
                  <a:txBody>
                    <a:bodyPr/>
                    <a:lstStyle/>
                    <a:p>
                      <a:r>
                        <a:rPr lang="tr-TR" sz="2400" b="1" dirty="0" smtClean="0"/>
                        <a:t>D</a:t>
                      </a:r>
                      <a:endParaRPr lang="tr-TR" sz="2400" b="1" dirty="0"/>
                    </a:p>
                  </a:txBody>
                  <a:tcPr/>
                </a:tc>
                <a:tc>
                  <a:txBody>
                    <a:bodyPr/>
                    <a:lstStyle/>
                    <a:p>
                      <a:r>
                        <a:rPr lang="tr-TR" sz="2400" b="1" dirty="0" smtClean="0"/>
                        <a:t>D</a:t>
                      </a:r>
                      <a:endParaRPr lang="tr-TR" sz="2400" b="1" dirty="0"/>
                    </a:p>
                  </a:txBody>
                  <a:tcPr/>
                </a:tc>
                <a:tc>
                  <a:txBody>
                    <a:bodyPr/>
                    <a:lstStyle/>
                    <a:p>
                      <a:r>
                        <a:rPr lang="tr-TR" sz="2400" b="1" dirty="0" smtClean="0"/>
                        <a:t>Y</a:t>
                      </a:r>
                      <a:endParaRPr lang="tr-TR" sz="2400" b="1" dirty="0"/>
                    </a:p>
                  </a:txBody>
                  <a:tcPr/>
                </a:tc>
              </a:tr>
              <a:tr h="532859">
                <a:tc>
                  <a:txBody>
                    <a:bodyPr/>
                    <a:lstStyle/>
                    <a:p>
                      <a:r>
                        <a:rPr lang="tr-TR" sz="2400" b="1" dirty="0" smtClean="0"/>
                        <a:t>Y</a:t>
                      </a:r>
                      <a:endParaRPr lang="tr-TR" sz="2400" b="1" dirty="0"/>
                    </a:p>
                  </a:txBody>
                  <a:tcPr/>
                </a:tc>
                <a:tc>
                  <a:txBody>
                    <a:bodyPr/>
                    <a:lstStyle/>
                    <a:p>
                      <a:r>
                        <a:rPr lang="tr-TR" sz="2400" b="1" dirty="0" smtClean="0"/>
                        <a:t>Y</a:t>
                      </a:r>
                      <a:endParaRPr lang="tr-TR" sz="2400" b="1" dirty="0"/>
                    </a:p>
                  </a:txBody>
                  <a:tcPr/>
                </a:tc>
                <a:tc>
                  <a:txBody>
                    <a:bodyPr/>
                    <a:lstStyle/>
                    <a:p>
                      <a:r>
                        <a:rPr lang="tr-TR" sz="2400" b="1" dirty="0" smtClean="0"/>
                        <a:t>D</a:t>
                      </a:r>
                      <a:endParaRPr lang="tr-TR" sz="2400" b="1" dirty="0"/>
                    </a:p>
                  </a:txBody>
                  <a:tcPr/>
                </a:tc>
                <a:tc>
                  <a:txBody>
                    <a:bodyPr/>
                    <a:lstStyle/>
                    <a:p>
                      <a:r>
                        <a:rPr lang="tr-TR" sz="2400" b="1" dirty="0" smtClean="0">
                          <a:solidFill>
                            <a:srgbClr val="FF0000"/>
                          </a:solidFill>
                        </a:rPr>
                        <a:t>D</a:t>
                      </a:r>
                      <a:endParaRPr lang="tr-TR" sz="2400" b="1" dirty="0">
                        <a:solidFill>
                          <a:srgbClr val="FF0000"/>
                        </a:solidFill>
                      </a:endParaRPr>
                    </a:p>
                  </a:txBody>
                  <a:tcPr/>
                </a:tc>
                <a:tc>
                  <a:txBody>
                    <a:bodyPr/>
                    <a:lstStyle/>
                    <a:p>
                      <a:r>
                        <a:rPr lang="tr-TR" sz="2400" b="1" dirty="0" smtClean="0">
                          <a:solidFill>
                            <a:srgbClr val="FF0000"/>
                          </a:solidFill>
                        </a:rPr>
                        <a:t>D</a:t>
                      </a:r>
                      <a:endParaRPr lang="tr-TR" sz="2400" b="1" dirty="0">
                        <a:solidFill>
                          <a:srgbClr val="FF0000"/>
                        </a:solidFill>
                      </a:endParaRPr>
                    </a:p>
                  </a:txBody>
                  <a:tcPr/>
                </a:tc>
                <a:tc>
                  <a:txBody>
                    <a:bodyPr/>
                    <a:lstStyle/>
                    <a:p>
                      <a:r>
                        <a:rPr lang="tr-TR" sz="2400" b="1" dirty="0" smtClean="0">
                          <a:solidFill>
                            <a:srgbClr val="FF0000"/>
                          </a:solidFill>
                        </a:rPr>
                        <a:t>D</a:t>
                      </a:r>
                      <a:endParaRPr lang="tr-TR" sz="2400" b="1" dirty="0">
                        <a:solidFill>
                          <a:srgbClr val="FF0000"/>
                        </a:solidFill>
                      </a:endParaRPr>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60648"/>
            <a:ext cx="9144000" cy="2996952"/>
          </a:xfrm>
        </p:spPr>
        <p:txBody>
          <a:bodyPr>
            <a:noAutofit/>
          </a:bodyPr>
          <a:lstStyle/>
          <a:p>
            <a:pPr algn="l"/>
            <a:r>
              <a:rPr lang="tr-TR" sz="2800" b="1" dirty="0" smtClean="0"/>
              <a:t>8. Çözümleyici Çizelge (Ağaç Yöntemi)</a:t>
            </a:r>
            <a:r>
              <a:rPr lang="tr-TR" sz="2000" b="1" dirty="0" smtClean="0"/>
              <a:t/>
            </a:r>
            <a:br>
              <a:rPr lang="tr-TR" sz="2000" b="1" dirty="0" smtClean="0"/>
            </a:br>
            <a:r>
              <a:rPr lang="tr-TR" sz="2000" b="1" dirty="0" smtClean="0">
                <a:solidFill>
                  <a:srgbClr val="FF0000"/>
                </a:solidFill>
              </a:rPr>
              <a:t> Çözümleyici Çizelge ile Denetleme</a:t>
            </a:r>
            <a:br>
              <a:rPr lang="tr-TR" sz="2000" b="1" dirty="0" smtClean="0">
                <a:solidFill>
                  <a:srgbClr val="FF0000"/>
                </a:solidFill>
              </a:rPr>
            </a:br>
            <a:r>
              <a:rPr lang="tr-TR" sz="2000" dirty="0" smtClean="0"/>
              <a:t> </a:t>
            </a:r>
            <a:r>
              <a:rPr lang="tr-TR" sz="2000" u="heavy" dirty="0" smtClean="0">
                <a:uFill>
                  <a:solidFill>
                    <a:srgbClr val="009900"/>
                  </a:solidFill>
                </a:uFill>
              </a:rPr>
              <a:t>Önermenin veya çıkarımın bileşen sayısı ve önerme eklemi sembolleri arttıkça </a:t>
            </a:r>
            <a:r>
              <a:rPr lang="tr-TR" sz="2000" dirty="0" smtClean="0"/>
              <a:t>doğruluk tablosuyla denetleme</a:t>
            </a:r>
            <a:r>
              <a:rPr lang="tr-TR" sz="2000" b="1" dirty="0" smtClean="0">
                <a:solidFill>
                  <a:srgbClr val="CC0066"/>
                </a:solidFill>
              </a:rPr>
              <a:t> zorlaşır </a:t>
            </a:r>
            <a:r>
              <a:rPr lang="tr-TR" sz="2000" dirty="0" smtClean="0"/>
              <a:t>ve çözümlemede </a:t>
            </a:r>
            <a:r>
              <a:rPr lang="tr-TR" sz="2000" b="1" dirty="0" smtClean="0">
                <a:solidFill>
                  <a:srgbClr val="CC0066"/>
                </a:solidFill>
              </a:rPr>
              <a:t>uzun ve karmaşık </a:t>
            </a:r>
            <a:r>
              <a:rPr lang="tr-TR" sz="2000" dirty="0" smtClean="0"/>
              <a:t>bir yol olarak karşımıza çıkar. Mantıkta bu </a:t>
            </a:r>
            <a:r>
              <a:rPr lang="tr-TR" sz="2000" b="1" dirty="0" smtClean="0">
                <a:solidFill>
                  <a:srgbClr val="3333CC"/>
                </a:solidFill>
              </a:rPr>
              <a:t>uygulamadaki zorluğu ortadan kaldırmak için </a:t>
            </a:r>
            <a:r>
              <a:rPr lang="tr-TR" sz="2000" b="1" dirty="0" smtClean="0">
                <a:solidFill>
                  <a:srgbClr val="009900"/>
                </a:solidFill>
              </a:rPr>
              <a:t>çözümleyici çizelge adı verilen </a:t>
            </a:r>
            <a:r>
              <a:rPr lang="tr-TR" sz="2000" b="1" dirty="0" smtClean="0">
                <a:solidFill>
                  <a:srgbClr val="3333CC"/>
                </a:solidFill>
              </a:rPr>
              <a:t>daha </a:t>
            </a:r>
            <a:r>
              <a:rPr lang="tr-TR" sz="2000" b="1" dirty="0" smtClean="0">
                <a:solidFill>
                  <a:srgbClr val="CC0066"/>
                </a:solidFill>
              </a:rPr>
              <a:t>kısa ve güvenli </a:t>
            </a:r>
            <a:r>
              <a:rPr lang="tr-TR" sz="2000" b="1" dirty="0" smtClean="0">
                <a:solidFill>
                  <a:srgbClr val="3333CC"/>
                </a:solidFill>
              </a:rPr>
              <a:t>bir denetleme yöntemi geliştirilmiştir.</a:t>
            </a:r>
            <a:r>
              <a:rPr lang="tr-TR" sz="2000" dirty="0" smtClean="0"/>
              <a:t> Bu denetleme yöntemine </a:t>
            </a:r>
            <a:r>
              <a:rPr lang="tr-TR" sz="2000" b="1" dirty="0" smtClean="0"/>
              <a:t>çözümleyici çizelge ile denetleme </a:t>
            </a:r>
            <a:r>
              <a:rPr lang="tr-TR" sz="2000" dirty="0" smtClean="0"/>
              <a:t>denir.</a:t>
            </a:r>
            <a:br>
              <a:rPr lang="tr-TR" sz="2000" dirty="0" smtClean="0"/>
            </a:br>
            <a:r>
              <a:rPr lang="tr-TR" sz="2000" b="1" dirty="0" smtClean="0"/>
              <a:t> </a:t>
            </a:r>
            <a:r>
              <a:rPr lang="tr-TR" sz="2000" b="1" dirty="0" smtClean="0">
                <a:solidFill>
                  <a:srgbClr val="FF0000"/>
                </a:solidFill>
              </a:rPr>
              <a:t>De Morgan Denklik Kuralları</a:t>
            </a:r>
            <a:endParaRPr lang="tr-TR" sz="2000" dirty="0">
              <a:solidFill>
                <a:srgbClr val="FF0000"/>
              </a:solidFill>
            </a:endParaRPr>
          </a:p>
        </p:txBody>
      </p:sp>
      <p:graphicFrame>
        <p:nvGraphicFramePr>
          <p:cNvPr id="3" name="2 Tablo"/>
          <p:cNvGraphicFramePr>
            <a:graphicFrameLocks noGrp="1"/>
          </p:cNvGraphicFramePr>
          <p:nvPr/>
        </p:nvGraphicFramePr>
        <p:xfrm>
          <a:off x="827584" y="3212975"/>
          <a:ext cx="7848872" cy="3586547"/>
        </p:xfrm>
        <a:graphic>
          <a:graphicData uri="http://schemas.openxmlformats.org/drawingml/2006/table">
            <a:tbl>
              <a:tblPr firstRow="1" bandRow="1">
                <a:tableStyleId>{F5AB1C69-6EDB-4FF4-983F-18BD219EF322}</a:tableStyleId>
              </a:tblPr>
              <a:tblGrid>
                <a:gridCol w="4104456"/>
                <a:gridCol w="1368152"/>
                <a:gridCol w="2376264"/>
              </a:tblGrid>
              <a:tr h="653399">
                <a:tc>
                  <a:txBody>
                    <a:bodyPr/>
                    <a:lstStyle/>
                    <a:p>
                      <a:r>
                        <a:rPr lang="tr-TR" sz="1800" b="1" kern="1200" baseline="0" dirty="0" smtClean="0">
                          <a:solidFill>
                            <a:schemeClr val="lt1"/>
                          </a:solidFill>
                          <a:latin typeface="+mn-lt"/>
                          <a:ea typeface="+mn-ea"/>
                          <a:cs typeface="+mn-cs"/>
                        </a:rPr>
                        <a:t>Önerme Türü</a:t>
                      </a:r>
                      <a:endParaRPr lang="tr-TR" dirty="0"/>
                    </a:p>
                  </a:txBody>
                  <a:tcPr/>
                </a:tc>
                <a:tc>
                  <a:txBody>
                    <a:bodyPr/>
                    <a:lstStyle/>
                    <a:p>
                      <a:r>
                        <a:rPr lang="tr-TR" sz="1800" b="1" kern="1200" baseline="0" dirty="0" smtClean="0">
                          <a:solidFill>
                            <a:schemeClr val="lt1"/>
                          </a:solidFill>
                          <a:latin typeface="+mn-lt"/>
                          <a:ea typeface="+mn-ea"/>
                          <a:cs typeface="+mn-cs"/>
                        </a:rPr>
                        <a:t>Örnek</a:t>
                      </a:r>
                      <a:endParaRPr lang="tr-TR" dirty="0"/>
                    </a:p>
                  </a:txBody>
                  <a:tcPr/>
                </a:tc>
                <a:tc>
                  <a:txBody>
                    <a:bodyPr/>
                    <a:lstStyle/>
                    <a:p>
                      <a:r>
                        <a:rPr lang="tr-TR" sz="1800" b="1" kern="1200" baseline="0" dirty="0" smtClean="0">
                          <a:solidFill>
                            <a:schemeClr val="lt1"/>
                          </a:solidFill>
                          <a:latin typeface="+mn-lt"/>
                          <a:ea typeface="+mn-ea"/>
                          <a:cs typeface="+mn-cs"/>
                        </a:rPr>
                        <a:t>Tümel veya Tikel</a:t>
                      </a:r>
                    </a:p>
                    <a:p>
                      <a:r>
                        <a:rPr lang="tr-TR" sz="1800" b="1" kern="1200" baseline="0" dirty="0" smtClean="0">
                          <a:solidFill>
                            <a:schemeClr val="lt1"/>
                          </a:solidFill>
                          <a:latin typeface="+mn-lt"/>
                          <a:ea typeface="+mn-ea"/>
                          <a:cs typeface="+mn-cs"/>
                        </a:rPr>
                        <a:t>Evetleme Eş Değeri</a:t>
                      </a:r>
                      <a:endParaRPr lang="tr-TR" dirty="0"/>
                    </a:p>
                  </a:txBody>
                  <a:tcPr/>
                </a:tc>
              </a:tr>
              <a:tr h="387872">
                <a:tc>
                  <a:txBody>
                    <a:bodyPr/>
                    <a:lstStyle/>
                    <a:p>
                      <a:r>
                        <a:rPr lang="tr-TR" sz="2000" b="1" kern="1200" baseline="0" dirty="0" smtClean="0">
                          <a:solidFill>
                            <a:schemeClr val="dk1"/>
                          </a:solidFill>
                          <a:latin typeface="+mn-lt"/>
                          <a:ea typeface="+mn-ea"/>
                          <a:cs typeface="+mn-cs"/>
                        </a:rPr>
                        <a:t>Tümel Evetleme Değilleme Ö.</a:t>
                      </a:r>
                      <a:endParaRPr lang="tr-TR" sz="2000" b="1" dirty="0"/>
                    </a:p>
                  </a:txBody>
                  <a:tcPr/>
                </a:tc>
                <a:tc>
                  <a:txBody>
                    <a:bodyPr/>
                    <a:lstStyle/>
                    <a:p>
                      <a:r>
                        <a:rPr lang="tr-TR" sz="1800" b="1" kern="1200" baseline="0" dirty="0" smtClean="0">
                          <a:solidFill>
                            <a:srgbClr val="FF0000"/>
                          </a:solidFill>
                          <a:latin typeface="+mn-lt"/>
                          <a:ea typeface="+mn-ea"/>
                          <a:cs typeface="+mn-cs"/>
                        </a:rPr>
                        <a:t>∼(p∧q)</a:t>
                      </a:r>
                      <a:endParaRPr lang="tr-TR" b="1" dirty="0">
                        <a:solidFill>
                          <a:srgbClr val="FF0000"/>
                        </a:solidFill>
                      </a:endParaRPr>
                    </a:p>
                  </a:txBody>
                  <a:tcPr/>
                </a:tc>
                <a:tc>
                  <a:txBody>
                    <a:bodyPr/>
                    <a:lstStyle/>
                    <a:p>
                      <a:r>
                        <a:rPr lang="tr-TR" sz="1800" b="1" kern="1200" baseline="0" dirty="0" smtClean="0">
                          <a:solidFill>
                            <a:schemeClr val="dk1"/>
                          </a:solidFill>
                          <a:latin typeface="+mn-lt"/>
                          <a:ea typeface="+mn-ea"/>
                          <a:cs typeface="+mn-cs"/>
                        </a:rPr>
                        <a:t>(∼p∨∼q)</a:t>
                      </a:r>
                      <a:endParaRPr lang="tr-TR" b="1" dirty="0"/>
                    </a:p>
                  </a:txBody>
                  <a:tcPr/>
                </a:tc>
              </a:tr>
              <a:tr h="373371">
                <a:tc>
                  <a:txBody>
                    <a:bodyPr/>
                    <a:lstStyle/>
                    <a:p>
                      <a:r>
                        <a:rPr lang="tr-TR" sz="2000" b="1" kern="1200" baseline="0" dirty="0" smtClean="0">
                          <a:solidFill>
                            <a:schemeClr val="dk1"/>
                          </a:solidFill>
                          <a:latin typeface="+mn-lt"/>
                          <a:ea typeface="+mn-ea"/>
                          <a:cs typeface="+mn-cs"/>
                        </a:rPr>
                        <a:t>Tikel Evetleme Değilleme Ö.</a:t>
                      </a:r>
                      <a:endParaRPr lang="tr-TR" sz="2000" b="1" dirty="0"/>
                    </a:p>
                  </a:txBody>
                  <a:tcPr/>
                </a:tc>
                <a:tc>
                  <a:txBody>
                    <a:bodyPr/>
                    <a:lstStyle/>
                    <a:p>
                      <a:r>
                        <a:rPr lang="tr-TR" sz="1800" b="1" kern="1200" baseline="0" dirty="0" smtClean="0">
                          <a:solidFill>
                            <a:srgbClr val="FF0000"/>
                          </a:solidFill>
                          <a:latin typeface="+mn-lt"/>
                          <a:ea typeface="+mn-ea"/>
                          <a:cs typeface="+mn-cs"/>
                        </a:rPr>
                        <a:t>∼(p∨q)</a:t>
                      </a:r>
                      <a:endParaRPr lang="tr-TR" b="1" dirty="0">
                        <a:solidFill>
                          <a:srgbClr val="FF0000"/>
                        </a:solidFill>
                      </a:endParaRPr>
                    </a:p>
                  </a:txBody>
                  <a:tcPr/>
                </a:tc>
                <a:tc>
                  <a:txBody>
                    <a:bodyPr/>
                    <a:lstStyle/>
                    <a:p>
                      <a:r>
                        <a:rPr lang="tr-TR" sz="1800" b="1" kern="1200" baseline="0" dirty="0" smtClean="0">
                          <a:solidFill>
                            <a:schemeClr val="dk1"/>
                          </a:solidFill>
                          <a:latin typeface="+mn-lt"/>
                          <a:ea typeface="+mn-ea"/>
                          <a:cs typeface="+mn-cs"/>
                        </a:rPr>
                        <a:t>(∼p∧∼q)</a:t>
                      </a:r>
                      <a:endParaRPr lang="tr-TR" b="1" dirty="0"/>
                    </a:p>
                  </a:txBody>
                  <a:tcPr/>
                </a:tc>
              </a:tr>
              <a:tr h="373371">
                <a:tc>
                  <a:txBody>
                    <a:bodyPr/>
                    <a:lstStyle/>
                    <a:p>
                      <a:r>
                        <a:rPr lang="tr-TR" sz="2000" b="1" kern="1200" baseline="0" dirty="0" smtClean="0">
                          <a:solidFill>
                            <a:schemeClr val="dk1"/>
                          </a:solidFill>
                          <a:latin typeface="+mn-lt"/>
                          <a:ea typeface="+mn-ea"/>
                          <a:cs typeface="+mn-cs"/>
                        </a:rPr>
                        <a:t>Koşul önermesi</a:t>
                      </a:r>
                      <a:endParaRPr lang="tr-TR" sz="2000" b="1" dirty="0"/>
                    </a:p>
                  </a:txBody>
                  <a:tcPr/>
                </a:tc>
                <a:tc>
                  <a:txBody>
                    <a:bodyPr/>
                    <a:lstStyle/>
                    <a:p>
                      <a:r>
                        <a:rPr lang="tr-TR" sz="1800" b="1" kern="1200" baseline="0" dirty="0" smtClean="0">
                          <a:solidFill>
                            <a:srgbClr val="FF0000"/>
                          </a:solidFill>
                          <a:latin typeface="+mn-lt"/>
                          <a:ea typeface="+mn-ea"/>
                          <a:cs typeface="+mn-cs"/>
                        </a:rPr>
                        <a:t>(p→q)</a:t>
                      </a:r>
                      <a:endParaRPr lang="tr-TR" b="1" dirty="0">
                        <a:solidFill>
                          <a:srgbClr val="FF0000"/>
                        </a:solidFill>
                      </a:endParaRPr>
                    </a:p>
                  </a:txBody>
                  <a:tcPr/>
                </a:tc>
                <a:tc>
                  <a:txBody>
                    <a:bodyPr/>
                    <a:lstStyle/>
                    <a:p>
                      <a:r>
                        <a:rPr lang="tr-TR" sz="1800" b="1" kern="1200" baseline="0" dirty="0" smtClean="0">
                          <a:solidFill>
                            <a:schemeClr val="dk1"/>
                          </a:solidFill>
                          <a:latin typeface="+mn-lt"/>
                          <a:ea typeface="+mn-ea"/>
                          <a:cs typeface="+mn-cs"/>
                        </a:rPr>
                        <a:t>(∼p∨q)</a:t>
                      </a:r>
                      <a:endParaRPr lang="tr-TR" b="1" dirty="0"/>
                    </a:p>
                  </a:txBody>
                  <a:tcPr/>
                </a:tc>
              </a:tr>
              <a:tr h="508792">
                <a:tc>
                  <a:txBody>
                    <a:bodyPr/>
                    <a:lstStyle/>
                    <a:p>
                      <a:r>
                        <a:rPr lang="tr-TR" sz="2000" b="1" kern="1200" baseline="0" dirty="0" smtClean="0">
                          <a:solidFill>
                            <a:schemeClr val="dk1"/>
                          </a:solidFill>
                          <a:latin typeface="+mn-lt"/>
                          <a:ea typeface="+mn-ea"/>
                          <a:cs typeface="+mn-cs"/>
                        </a:rPr>
                        <a:t>Koşul Değilleme Önermesi</a:t>
                      </a:r>
                      <a:endParaRPr lang="tr-TR" sz="2000" b="1" dirty="0"/>
                    </a:p>
                  </a:txBody>
                  <a:tcPr/>
                </a:tc>
                <a:tc>
                  <a:txBody>
                    <a:bodyPr/>
                    <a:lstStyle/>
                    <a:p>
                      <a:r>
                        <a:rPr lang="tr-TR" sz="1800" b="1" kern="1200" baseline="0" dirty="0" smtClean="0">
                          <a:solidFill>
                            <a:srgbClr val="FF0000"/>
                          </a:solidFill>
                          <a:latin typeface="+mn-lt"/>
                          <a:ea typeface="+mn-ea"/>
                          <a:cs typeface="+mn-cs"/>
                        </a:rPr>
                        <a:t>∼(p→q)</a:t>
                      </a:r>
                      <a:endParaRPr lang="tr-TR" b="1" dirty="0">
                        <a:solidFill>
                          <a:srgbClr val="FF0000"/>
                        </a:solidFill>
                      </a:endParaRPr>
                    </a:p>
                  </a:txBody>
                  <a:tcPr/>
                </a:tc>
                <a:tc>
                  <a:txBody>
                    <a:bodyPr/>
                    <a:lstStyle/>
                    <a:p>
                      <a:r>
                        <a:rPr lang="tr-TR" sz="1800" b="1" kern="1200" baseline="0" dirty="0" smtClean="0">
                          <a:solidFill>
                            <a:schemeClr val="dk1"/>
                          </a:solidFill>
                          <a:latin typeface="+mn-lt"/>
                          <a:ea typeface="+mn-ea"/>
                          <a:cs typeface="+mn-cs"/>
                        </a:rPr>
                        <a:t>(p∧∼q)</a:t>
                      </a:r>
                      <a:endParaRPr lang="tr-TR" b="1" dirty="0"/>
                    </a:p>
                  </a:txBody>
                  <a:tcPr/>
                </a:tc>
              </a:tr>
              <a:tr h="508792">
                <a:tc>
                  <a:txBody>
                    <a:bodyPr/>
                    <a:lstStyle/>
                    <a:p>
                      <a:r>
                        <a:rPr lang="tr-TR" sz="2000" b="1" kern="1200" baseline="0" dirty="0" smtClean="0">
                          <a:solidFill>
                            <a:schemeClr val="dk1"/>
                          </a:solidFill>
                          <a:latin typeface="+mn-lt"/>
                          <a:ea typeface="+mn-ea"/>
                          <a:cs typeface="+mn-cs"/>
                        </a:rPr>
                        <a:t>Karşılıklı Koşul Önermesi</a:t>
                      </a:r>
                      <a:endParaRPr lang="tr-TR" sz="2000" b="1" dirty="0"/>
                    </a:p>
                  </a:txBody>
                  <a:tcPr/>
                </a:tc>
                <a:tc>
                  <a:txBody>
                    <a:bodyPr/>
                    <a:lstStyle/>
                    <a:p>
                      <a:r>
                        <a:rPr lang="tr-TR" sz="1800" b="1" kern="1200" baseline="0" dirty="0" smtClean="0">
                          <a:solidFill>
                            <a:srgbClr val="FF0000"/>
                          </a:solidFill>
                          <a:latin typeface="+mn-lt"/>
                          <a:ea typeface="+mn-ea"/>
                          <a:cs typeface="+mn-cs"/>
                        </a:rPr>
                        <a:t>(p↔q)</a:t>
                      </a:r>
                      <a:endParaRPr lang="tr-TR" b="1" dirty="0">
                        <a:solidFill>
                          <a:srgbClr val="FF0000"/>
                        </a:solidFill>
                      </a:endParaRPr>
                    </a:p>
                  </a:txBody>
                  <a:tcPr/>
                </a:tc>
                <a:tc>
                  <a:txBody>
                    <a:bodyPr/>
                    <a:lstStyle/>
                    <a:p>
                      <a:r>
                        <a:rPr lang="tr-TR" sz="1800" b="1" kern="1200" baseline="0" dirty="0" smtClean="0">
                          <a:solidFill>
                            <a:schemeClr val="dk1"/>
                          </a:solidFill>
                          <a:latin typeface="+mn-lt"/>
                          <a:ea typeface="+mn-ea"/>
                          <a:cs typeface="+mn-cs"/>
                        </a:rPr>
                        <a:t>(p∧q)∨(∼p∧∼q)</a:t>
                      </a:r>
                      <a:endParaRPr lang="tr-TR" b="1" dirty="0"/>
                    </a:p>
                  </a:txBody>
                  <a:tcPr/>
                </a:tc>
              </a:tr>
              <a:tr h="726844">
                <a:tc>
                  <a:txBody>
                    <a:bodyPr/>
                    <a:lstStyle/>
                    <a:p>
                      <a:r>
                        <a:rPr lang="tr-TR" sz="2000" b="1" kern="1200" baseline="0" dirty="0" smtClean="0">
                          <a:solidFill>
                            <a:schemeClr val="dk1"/>
                          </a:solidFill>
                          <a:latin typeface="+mn-lt"/>
                          <a:ea typeface="+mn-ea"/>
                          <a:cs typeface="+mn-cs"/>
                        </a:rPr>
                        <a:t>Karşılıklı Koşul Değilleme Ö.</a:t>
                      </a:r>
                      <a:endParaRPr lang="tr-TR" sz="2000" b="1" dirty="0"/>
                    </a:p>
                  </a:txBody>
                  <a:tcPr/>
                </a:tc>
                <a:tc>
                  <a:txBody>
                    <a:bodyPr/>
                    <a:lstStyle/>
                    <a:p>
                      <a:r>
                        <a:rPr lang="tr-TR" sz="1800" b="1" kern="1200" baseline="0" dirty="0" smtClean="0">
                          <a:solidFill>
                            <a:srgbClr val="FF0000"/>
                          </a:solidFill>
                          <a:latin typeface="+mn-lt"/>
                          <a:ea typeface="+mn-ea"/>
                          <a:cs typeface="+mn-cs"/>
                        </a:rPr>
                        <a:t>∼(p↔q)</a:t>
                      </a:r>
                      <a:endParaRPr lang="tr-TR" b="1" dirty="0">
                        <a:solidFill>
                          <a:srgbClr val="FF0000"/>
                        </a:solidFill>
                      </a:endParaRPr>
                    </a:p>
                  </a:txBody>
                  <a:tcPr/>
                </a:tc>
                <a:tc>
                  <a:txBody>
                    <a:bodyPr/>
                    <a:lstStyle/>
                    <a:p>
                      <a:r>
                        <a:rPr lang="tr-TR" sz="1800" b="1" kern="1200" baseline="0" dirty="0" smtClean="0">
                          <a:solidFill>
                            <a:schemeClr val="dk1"/>
                          </a:solidFill>
                          <a:latin typeface="+mn-lt"/>
                          <a:ea typeface="+mn-ea"/>
                          <a:cs typeface="+mn-cs"/>
                        </a:rPr>
                        <a:t>(p∧∼q)∨(∼p∧q)</a:t>
                      </a:r>
                      <a:endParaRPr lang="tr-TR" b="1" dirty="0"/>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435280" cy="6106690"/>
          </a:xfrm>
        </p:spPr>
        <p:txBody>
          <a:bodyPr>
            <a:normAutofit/>
          </a:bodyPr>
          <a:lstStyle/>
          <a:p>
            <a:r>
              <a:rPr lang="tr-TR" sz="2400" b="1" dirty="0" smtClean="0">
                <a:solidFill>
                  <a:srgbClr val="FF0000"/>
                </a:solidFill>
              </a:rPr>
              <a:t>Çözümleyici Çizelge Kuralları</a:t>
            </a:r>
            <a:br>
              <a:rPr lang="tr-TR" sz="2400" b="1" dirty="0" smtClean="0">
                <a:solidFill>
                  <a:srgbClr val="FF0000"/>
                </a:solidFill>
              </a:rPr>
            </a:br>
            <a:endParaRPr lang="tr-TR" sz="2400"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395536" y="3645024"/>
            <a:ext cx="5616624" cy="259228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75856" y="260648"/>
            <a:ext cx="5218162" cy="252028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764704"/>
          </a:xfrm>
        </p:spPr>
        <p:txBody>
          <a:bodyPr>
            <a:normAutofit/>
          </a:bodyPr>
          <a:lstStyle/>
          <a:p>
            <a:r>
              <a:rPr lang="tr-TR" sz="2400" b="1" dirty="0" smtClean="0"/>
              <a:t>Çözümleyici Çizelge ile Denetleme Kuralları Tablosu</a:t>
            </a:r>
            <a:endParaRPr lang="tr-TR" sz="2400" dirty="0"/>
          </a:p>
        </p:txBody>
      </p:sp>
      <p:graphicFrame>
        <p:nvGraphicFramePr>
          <p:cNvPr id="4" name="3 Tablo"/>
          <p:cNvGraphicFramePr>
            <a:graphicFrameLocks noGrp="1"/>
          </p:cNvGraphicFramePr>
          <p:nvPr/>
        </p:nvGraphicFramePr>
        <p:xfrm>
          <a:off x="899592" y="620688"/>
          <a:ext cx="7704856" cy="5912679"/>
        </p:xfrm>
        <a:graphic>
          <a:graphicData uri="http://schemas.openxmlformats.org/drawingml/2006/table">
            <a:tbl>
              <a:tblPr firstRow="1" bandRow="1">
                <a:tableStyleId>{F5AB1C69-6EDB-4FF4-983F-18BD219EF322}</a:tableStyleId>
              </a:tblPr>
              <a:tblGrid>
                <a:gridCol w="3316796"/>
                <a:gridCol w="4388060"/>
              </a:tblGrid>
              <a:tr h="360040">
                <a:tc gridSpan="2">
                  <a:txBody>
                    <a:bodyPr/>
                    <a:lstStyle/>
                    <a:p>
                      <a:pPr algn="ctr"/>
                      <a:r>
                        <a:rPr lang="tr-TR" sz="2400" b="1" kern="1200" baseline="0" dirty="0" smtClean="0">
                          <a:solidFill>
                            <a:schemeClr val="tx1"/>
                          </a:solidFill>
                          <a:latin typeface="+mn-lt"/>
                          <a:ea typeface="+mn-ea"/>
                          <a:cs typeface="+mn-cs"/>
                        </a:rPr>
                        <a:t>Alt Alta Yazma Kuralları</a:t>
                      </a:r>
                      <a:endParaRPr lang="tr-TR" sz="2400" dirty="0">
                        <a:solidFill>
                          <a:schemeClr val="tx1"/>
                        </a:solidFill>
                      </a:endParaRPr>
                    </a:p>
                  </a:txBody>
                  <a:tcPr/>
                </a:tc>
                <a:tc hMerge="1">
                  <a:txBody>
                    <a:bodyPr/>
                    <a:lstStyle/>
                    <a:p>
                      <a:endParaRPr lang="tr-TR" dirty="0"/>
                    </a:p>
                  </a:txBody>
                  <a:tcPr/>
                </a:tc>
              </a:tr>
              <a:tr h="1919064">
                <a:tc>
                  <a:txBody>
                    <a:bodyPr/>
                    <a:lstStyle/>
                    <a:p>
                      <a:r>
                        <a:rPr lang="tr-TR" sz="2400" b="1" kern="1200" baseline="0" dirty="0" smtClean="0">
                          <a:solidFill>
                            <a:schemeClr val="dk1"/>
                          </a:solidFill>
                          <a:latin typeface="+mn-lt"/>
                          <a:ea typeface="+mn-ea"/>
                          <a:cs typeface="+mn-cs"/>
                        </a:rPr>
                        <a:t>Tümel evetlemenin</a:t>
                      </a:r>
                    </a:p>
                    <a:p>
                      <a:r>
                        <a:rPr lang="tr-TR" sz="2400" b="1" kern="1200" baseline="0" dirty="0" smtClean="0">
                          <a:solidFill>
                            <a:schemeClr val="dk1"/>
                          </a:solidFill>
                          <a:latin typeface="+mn-lt"/>
                          <a:ea typeface="+mn-ea"/>
                          <a:cs typeface="+mn-cs"/>
                        </a:rPr>
                        <a:t>çözümleme kuralı</a:t>
                      </a:r>
                      <a:endParaRPr lang="tr-TR" sz="2400" b="1" dirty="0"/>
                    </a:p>
                  </a:txBody>
                  <a:tcPr/>
                </a:tc>
                <a:tc>
                  <a:txBody>
                    <a:bodyPr/>
                    <a:lstStyle/>
                    <a:p>
                      <a:endParaRPr lang="tr-TR" dirty="0" smtClean="0"/>
                    </a:p>
                    <a:p>
                      <a:endParaRPr lang="tr-TR" dirty="0" smtClean="0"/>
                    </a:p>
                    <a:p>
                      <a:endParaRPr lang="tr-TR" dirty="0" smtClean="0"/>
                    </a:p>
                    <a:p>
                      <a:endParaRPr lang="tr-TR" dirty="0" smtClean="0"/>
                    </a:p>
                    <a:p>
                      <a:endParaRPr lang="tr-TR" dirty="0"/>
                    </a:p>
                  </a:txBody>
                  <a:tcPr/>
                </a:tc>
              </a:tr>
              <a:tr h="2088232">
                <a:tc>
                  <a:txBody>
                    <a:bodyPr/>
                    <a:lstStyle/>
                    <a:p>
                      <a:r>
                        <a:rPr lang="tr-TR" sz="2400" b="1" kern="1200" baseline="0" dirty="0" smtClean="0">
                          <a:solidFill>
                            <a:schemeClr val="dk1"/>
                          </a:solidFill>
                          <a:latin typeface="+mn-lt"/>
                          <a:ea typeface="+mn-ea"/>
                          <a:cs typeface="+mn-cs"/>
                        </a:rPr>
                        <a:t>Tikel evetlemenin değillemesinin</a:t>
                      </a:r>
                    </a:p>
                    <a:p>
                      <a:r>
                        <a:rPr lang="tr-TR" sz="2400" b="1" kern="1200" baseline="0" dirty="0" smtClean="0">
                          <a:solidFill>
                            <a:schemeClr val="dk1"/>
                          </a:solidFill>
                          <a:latin typeface="+mn-lt"/>
                          <a:ea typeface="+mn-ea"/>
                          <a:cs typeface="+mn-cs"/>
                        </a:rPr>
                        <a:t>çözümleme kuralı</a:t>
                      </a:r>
                      <a:endParaRPr lang="tr-TR" sz="2400" b="1" dirty="0"/>
                    </a:p>
                  </a:txBody>
                  <a:tcPr/>
                </a:tc>
                <a:tc>
                  <a:txBody>
                    <a:bodyPr/>
                    <a:lstStyle/>
                    <a:p>
                      <a:endParaRPr lang="tr-TR" dirty="0" smtClean="0"/>
                    </a:p>
                    <a:p>
                      <a:endParaRPr lang="tr-TR" dirty="0" smtClean="0"/>
                    </a:p>
                    <a:p>
                      <a:endParaRPr lang="tr-TR" dirty="0" smtClean="0"/>
                    </a:p>
                    <a:p>
                      <a:endParaRPr lang="tr-TR" dirty="0" smtClean="0"/>
                    </a:p>
                    <a:p>
                      <a:endParaRPr lang="tr-TR" dirty="0"/>
                    </a:p>
                  </a:txBody>
                  <a:tcPr/>
                </a:tc>
              </a:tr>
              <a:tr h="1448183">
                <a:tc>
                  <a:txBody>
                    <a:bodyPr/>
                    <a:lstStyle/>
                    <a:p>
                      <a:r>
                        <a:rPr lang="tr-TR" sz="2400" b="1" kern="1200" baseline="0" dirty="0" smtClean="0">
                          <a:solidFill>
                            <a:schemeClr val="dk1"/>
                          </a:solidFill>
                          <a:latin typeface="+mn-lt"/>
                          <a:ea typeface="+mn-ea"/>
                          <a:cs typeface="+mn-cs"/>
                        </a:rPr>
                        <a:t>Koşullu değillemesinin</a:t>
                      </a:r>
                    </a:p>
                    <a:p>
                      <a:r>
                        <a:rPr lang="tr-TR" sz="2400" b="1" kern="1200" baseline="0" dirty="0" smtClean="0">
                          <a:solidFill>
                            <a:schemeClr val="dk1"/>
                          </a:solidFill>
                          <a:latin typeface="+mn-lt"/>
                          <a:ea typeface="+mn-ea"/>
                          <a:cs typeface="+mn-cs"/>
                        </a:rPr>
                        <a:t>çözümleme kuralı</a:t>
                      </a:r>
                      <a:endParaRPr lang="tr-TR" sz="2400" b="1" dirty="0"/>
                    </a:p>
                  </a:txBody>
                  <a:tcPr/>
                </a:tc>
                <a:tc>
                  <a:txBody>
                    <a:bodyPr/>
                    <a:lstStyle/>
                    <a:p>
                      <a:endParaRPr lang="tr-TR" dirty="0" smtClean="0"/>
                    </a:p>
                    <a:p>
                      <a:endParaRPr lang="tr-TR" dirty="0" smtClean="0"/>
                    </a:p>
                    <a:p>
                      <a:endParaRPr lang="tr-TR" dirty="0" smtClean="0"/>
                    </a:p>
                    <a:p>
                      <a:endParaRPr lang="tr-TR" dirty="0" smtClean="0"/>
                    </a:p>
                  </a:txBody>
                  <a:tcPr/>
                </a:tc>
              </a:tr>
            </a:tbl>
          </a:graphicData>
        </a:graphic>
      </p:graphicFrame>
      <p:pic>
        <p:nvPicPr>
          <p:cNvPr id="2050" name="Picture 2"/>
          <p:cNvPicPr>
            <a:picLocks noChangeAspect="1" noChangeArrowheads="1"/>
          </p:cNvPicPr>
          <p:nvPr/>
        </p:nvPicPr>
        <p:blipFill>
          <a:blip r:embed="rId2" cstate="print"/>
          <a:srcRect/>
          <a:stretch>
            <a:fillRect/>
          </a:stretch>
        </p:blipFill>
        <p:spPr bwMode="auto">
          <a:xfrm>
            <a:off x="4644008" y="1124744"/>
            <a:ext cx="3384376" cy="18002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563888" y="3068960"/>
            <a:ext cx="3528392" cy="172819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716016" y="5085184"/>
            <a:ext cx="3312368" cy="158417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755576" y="548680"/>
          <a:ext cx="7776864" cy="5987785"/>
        </p:xfrm>
        <a:graphic>
          <a:graphicData uri="http://schemas.openxmlformats.org/drawingml/2006/table">
            <a:tbl>
              <a:tblPr firstRow="1" bandRow="1">
                <a:tableStyleId>{5C22544A-7EE6-4342-B048-85BDC9FD1C3A}</a:tableStyleId>
              </a:tblPr>
              <a:tblGrid>
                <a:gridCol w="3888432"/>
                <a:gridCol w="3888432"/>
              </a:tblGrid>
              <a:tr h="451293">
                <a:tc gridSpan="2">
                  <a:txBody>
                    <a:bodyPr/>
                    <a:lstStyle/>
                    <a:p>
                      <a:pPr algn="ctr"/>
                      <a:r>
                        <a:rPr lang="tr-TR" sz="1800" b="1" kern="1200" baseline="0" dirty="0" smtClean="0">
                          <a:solidFill>
                            <a:schemeClr val="lt1"/>
                          </a:solidFill>
                          <a:latin typeface="+mn-lt"/>
                          <a:ea typeface="+mn-ea"/>
                          <a:cs typeface="+mn-cs"/>
                        </a:rPr>
                        <a:t>Çatal Açma Kuralları</a:t>
                      </a:r>
                      <a:endParaRPr lang="tr-TR" dirty="0"/>
                    </a:p>
                  </a:txBody>
                  <a:tcPr/>
                </a:tc>
                <a:tc hMerge="1">
                  <a:txBody>
                    <a:bodyPr/>
                    <a:lstStyle/>
                    <a:p>
                      <a:endParaRPr lang="tr-TR" dirty="0"/>
                    </a:p>
                  </a:txBody>
                  <a:tcPr/>
                </a:tc>
              </a:tr>
              <a:tr h="785628">
                <a:tc>
                  <a:txBody>
                    <a:bodyPr/>
                    <a:lstStyle/>
                    <a:p>
                      <a:r>
                        <a:rPr lang="tr-TR" sz="1800" kern="1200" baseline="0" dirty="0" smtClean="0">
                          <a:solidFill>
                            <a:schemeClr val="dk1"/>
                          </a:solidFill>
                          <a:latin typeface="+mn-lt"/>
                          <a:ea typeface="+mn-ea"/>
                          <a:cs typeface="+mn-cs"/>
                        </a:rPr>
                        <a:t>Tikel evetlemenin</a:t>
                      </a:r>
                    </a:p>
                    <a:p>
                      <a:r>
                        <a:rPr lang="tr-TR" sz="1800" kern="1200" baseline="0" dirty="0" smtClean="0">
                          <a:solidFill>
                            <a:schemeClr val="dk1"/>
                          </a:solidFill>
                          <a:latin typeface="+mn-lt"/>
                          <a:ea typeface="+mn-ea"/>
                          <a:cs typeface="+mn-cs"/>
                        </a:rPr>
                        <a:t>çözümleme kuralı</a:t>
                      </a:r>
                      <a:endParaRPr lang="tr-TR" dirty="0"/>
                    </a:p>
                  </a:txBody>
                  <a:tcPr/>
                </a:tc>
                <a:tc>
                  <a:txBody>
                    <a:bodyPr/>
                    <a:lstStyle/>
                    <a:p>
                      <a:endParaRPr lang="tr-TR" dirty="0" smtClean="0"/>
                    </a:p>
                    <a:p>
                      <a:endParaRPr lang="tr-TR" dirty="0" smtClean="0"/>
                    </a:p>
                    <a:p>
                      <a:endParaRPr lang="tr-TR" dirty="0"/>
                    </a:p>
                  </a:txBody>
                  <a:tcPr/>
                </a:tc>
              </a:tr>
              <a:tr h="1122326">
                <a:tc>
                  <a:txBody>
                    <a:bodyPr/>
                    <a:lstStyle/>
                    <a:p>
                      <a:r>
                        <a:rPr lang="tr-TR" sz="1800" kern="1200" baseline="0" dirty="0" smtClean="0">
                          <a:solidFill>
                            <a:schemeClr val="dk1"/>
                          </a:solidFill>
                          <a:latin typeface="+mn-lt"/>
                          <a:ea typeface="+mn-ea"/>
                          <a:cs typeface="+mn-cs"/>
                        </a:rPr>
                        <a:t>Tümel evetlemenin değillemesinin</a:t>
                      </a:r>
                    </a:p>
                    <a:p>
                      <a:r>
                        <a:rPr lang="tr-TR" sz="1800" kern="1200" baseline="0" dirty="0" smtClean="0">
                          <a:solidFill>
                            <a:schemeClr val="dk1"/>
                          </a:solidFill>
                          <a:latin typeface="+mn-lt"/>
                          <a:ea typeface="+mn-ea"/>
                          <a:cs typeface="+mn-cs"/>
                        </a:rPr>
                        <a:t>çözümleme kuralı</a:t>
                      </a:r>
                      <a:endParaRPr lang="tr-TR" dirty="0"/>
                    </a:p>
                  </a:txBody>
                  <a:tcPr/>
                </a:tc>
                <a:tc>
                  <a:txBody>
                    <a:bodyPr/>
                    <a:lstStyle/>
                    <a:p>
                      <a:endParaRPr lang="tr-TR" dirty="0"/>
                    </a:p>
                  </a:txBody>
                  <a:tcPr/>
                </a:tc>
              </a:tr>
              <a:tr h="785628">
                <a:tc>
                  <a:txBody>
                    <a:bodyPr/>
                    <a:lstStyle/>
                    <a:p>
                      <a:r>
                        <a:rPr lang="tr-TR" sz="1800" kern="1200" baseline="0" dirty="0" smtClean="0">
                          <a:solidFill>
                            <a:schemeClr val="dk1"/>
                          </a:solidFill>
                          <a:latin typeface="+mn-lt"/>
                          <a:ea typeface="+mn-ea"/>
                          <a:cs typeface="+mn-cs"/>
                        </a:rPr>
                        <a:t>Koşullunun</a:t>
                      </a:r>
                    </a:p>
                    <a:p>
                      <a:r>
                        <a:rPr lang="tr-TR" sz="1800" kern="1200" baseline="0" dirty="0" smtClean="0">
                          <a:solidFill>
                            <a:schemeClr val="dk1"/>
                          </a:solidFill>
                          <a:latin typeface="+mn-lt"/>
                          <a:ea typeface="+mn-ea"/>
                          <a:cs typeface="+mn-cs"/>
                        </a:rPr>
                        <a:t>çözümleme kuralı</a:t>
                      </a:r>
                      <a:endParaRPr lang="tr-TR" dirty="0"/>
                    </a:p>
                  </a:txBody>
                  <a:tcPr/>
                </a:tc>
                <a:tc>
                  <a:txBody>
                    <a:bodyPr/>
                    <a:lstStyle/>
                    <a:p>
                      <a:endParaRPr lang="tr-TR" dirty="0" smtClean="0"/>
                    </a:p>
                    <a:p>
                      <a:endParaRPr lang="tr-TR" dirty="0" smtClean="0"/>
                    </a:p>
                    <a:p>
                      <a:endParaRPr lang="tr-TR" dirty="0" smtClean="0"/>
                    </a:p>
                    <a:p>
                      <a:endParaRPr lang="tr-TR" dirty="0"/>
                    </a:p>
                  </a:txBody>
                  <a:tcPr/>
                </a:tc>
              </a:tr>
              <a:tr h="785628">
                <a:tc>
                  <a:txBody>
                    <a:bodyPr/>
                    <a:lstStyle/>
                    <a:p>
                      <a:r>
                        <a:rPr lang="tr-TR" sz="1800" kern="1200" baseline="0" dirty="0" smtClean="0">
                          <a:solidFill>
                            <a:schemeClr val="dk1"/>
                          </a:solidFill>
                          <a:latin typeface="+mn-lt"/>
                          <a:ea typeface="+mn-ea"/>
                          <a:cs typeface="+mn-cs"/>
                        </a:rPr>
                        <a:t>Karşılıklı koşullunun</a:t>
                      </a:r>
                    </a:p>
                    <a:p>
                      <a:r>
                        <a:rPr lang="tr-TR" sz="1800" kern="1200" baseline="0" dirty="0" smtClean="0">
                          <a:solidFill>
                            <a:schemeClr val="dk1"/>
                          </a:solidFill>
                          <a:latin typeface="+mn-lt"/>
                          <a:ea typeface="+mn-ea"/>
                          <a:cs typeface="+mn-cs"/>
                        </a:rPr>
                        <a:t>çözümleme kuralı</a:t>
                      </a:r>
                      <a:endParaRPr lang="tr-TR" dirty="0"/>
                    </a:p>
                  </a:txBody>
                  <a:tcPr/>
                </a:tc>
                <a:tc>
                  <a:txBody>
                    <a:bodyPr/>
                    <a:lstStyle/>
                    <a:p>
                      <a:endParaRPr lang="tr-TR" dirty="0" smtClean="0"/>
                    </a:p>
                    <a:p>
                      <a:endParaRPr lang="tr-TR" dirty="0" smtClean="0"/>
                    </a:p>
                    <a:p>
                      <a:endParaRPr lang="tr-TR" dirty="0" smtClean="0"/>
                    </a:p>
                    <a:p>
                      <a:endParaRPr lang="tr-TR" dirty="0"/>
                    </a:p>
                  </a:txBody>
                  <a:tcPr/>
                </a:tc>
              </a:tr>
              <a:tr h="1122326">
                <a:tc>
                  <a:txBody>
                    <a:bodyPr/>
                    <a:lstStyle/>
                    <a:p>
                      <a:r>
                        <a:rPr lang="tr-TR" sz="1800" kern="1200" baseline="0" dirty="0" smtClean="0">
                          <a:solidFill>
                            <a:schemeClr val="dk1"/>
                          </a:solidFill>
                          <a:latin typeface="+mn-lt"/>
                          <a:ea typeface="+mn-ea"/>
                          <a:cs typeface="+mn-cs"/>
                        </a:rPr>
                        <a:t>Karşılıklı koşullu değillemesinin</a:t>
                      </a:r>
                    </a:p>
                    <a:p>
                      <a:r>
                        <a:rPr lang="tr-TR" sz="1800" kern="1200" baseline="0" dirty="0" smtClean="0">
                          <a:solidFill>
                            <a:schemeClr val="dk1"/>
                          </a:solidFill>
                          <a:latin typeface="+mn-lt"/>
                          <a:ea typeface="+mn-ea"/>
                          <a:cs typeface="+mn-cs"/>
                        </a:rPr>
                        <a:t>çözümleme kuralı</a:t>
                      </a:r>
                      <a:endParaRPr lang="tr-TR" dirty="0"/>
                    </a:p>
                  </a:txBody>
                  <a:tcPr/>
                </a:tc>
                <a:tc>
                  <a:txBody>
                    <a:bodyPr/>
                    <a:lstStyle/>
                    <a:p>
                      <a:endParaRPr lang="tr-TR" dirty="0"/>
                    </a:p>
                  </a:txBody>
                  <a:tcPr/>
                </a:tc>
              </a:tr>
            </a:tbl>
          </a:graphicData>
        </a:graphic>
      </p:graphicFrame>
      <p:pic>
        <p:nvPicPr>
          <p:cNvPr id="3074" name="Picture 2"/>
          <p:cNvPicPr>
            <a:picLocks noChangeAspect="1" noChangeArrowheads="1"/>
          </p:cNvPicPr>
          <p:nvPr/>
        </p:nvPicPr>
        <p:blipFill>
          <a:blip r:embed="rId2" cstate="print"/>
          <a:srcRect/>
          <a:stretch>
            <a:fillRect/>
          </a:stretch>
        </p:blipFill>
        <p:spPr bwMode="auto">
          <a:xfrm>
            <a:off x="4355976" y="836712"/>
            <a:ext cx="2160240" cy="122413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660232" y="2060848"/>
            <a:ext cx="1944216" cy="108012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4427984" y="3140968"/>
            <a:ext cx="2160240" cy="1155948"/>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6732240" y="3933056"/>
            <a:ext cx="2016224" cy="1368152"/>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4572000" y="5157192"/>
            <a:ext cx="2088232" cy="138568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74642"/>
          </a:xfrm>
        </p:spPr>
        <p:txBody>
          <a:bodyPr>
            <a:normAutofit/>
          </a:bodyPr>
          <a:lstStyle/>
          <a:p>
            <a:pPr algn="l"/>
            <a:r>
              <a:rPr lang="tr-TR" sz="2000" b="1" dirty="0" smtClean="0"/>
              <a:t>B. ÖNERMELER MANTIĞI</a:t>
            </a:r>
            <a:br>
              <a:rPr lang="tr-TR" sz="2000" b="1" dirty="0" smtClean="0"/>
            </a:br>
            <a:r>
              <a:rPr lang="tr-TR" sz="2000" b="1" dirty="0" smtClean="0"/>
              <a:t>1. Önerme ve Yapısı</a:t>
            </a:r>
            <a:br>
              <a:rPr lang="tr-TR" sz="2000" b="1" dirty="0" smtClean="0"/>
            </a:br>
            <a:r>
              <a:rPr lang="tr-TR" sz="2000" b="1" dirty="0" smtClean="0"/>
              <a:t>Önerme </a:t>
            </a:r>
            <a:r>
              <a:rPr lang="tr-TR" sz="2000" u="heavy" dirty="0" smtClean="0">
                <a:uFill>
                  <a:solidFill>
                    <a:srgbClr val="006600"/>
                  </a:solidFill>
                </a:uFill>
              </a:rPr>
              <a:t>doğruluk değeri olan bir cümledir</a:t>
            </a:r>
            <a:r>
              <a:rPr lang="tr-TR" sz="2000" dirty="0" smtClean="0"/>
              <a:t>. Doğruluk değeri olan bir cümle </a:t>
            </a:r>
            <a:r>
              <a:rPr lang="tr-TR" sz="2000" b="1" dirty="0" smtClean="0">
                <a:solidFill>
                  <a:srgbClr val="0070C0"/>
                </a:solidFill>
              </a:rPr>
              <a:t>ya doğru ya yanlış olur.</a:t>
            </a:r>
            <a:r>
              <a:rPr lang="tr-TR" sz="2000" dirty="0" smtClean="0"/>
              <a:t/>
            </a:r>
            <a:br>
              <a:rPr lang="tr-TR" sz="2000" dirty="0" smtClean="0"/>
            </a:br>
            <a:r>
              <a:rPr lang="tr-TR" sz="2000" b="1" dirty="0" smtClean="0">
                <a:solidFill>
                  <a:srgbClr val="00B050"/>
                </a:solidFill>
              </a:rPr>
              <a:t>Doğru ve yanlış değerlerini kendine doğruluk ölçütü olarak alan mantık sistemine</a:t>
            </a:r>
            <a:r>
              <a:rPr lang="tr-TR" sz="2000" dirty="0" smtClean="0"/>
              <a:t> </a:t>
            </a:r>
            <a:r>
              <a:rPr lang="tr-TR" sz="2000" b="1" dirty="0" smtClean="0"/>
              <a:t>iki değerli mantık </a:t>
            </a:r>
            <a:r>
              <a:rPr lang="tr-TR" sz="2000" dirty="0" smtClean="0"/>
              <a:t>denir.</a:t>
            </a:r>
            <a:br>
              <a:rPr lang="tr-TR" sz="2000" dirty="0" smtClean="0"/>
            </a:br>
            <a:r>
              <a:rPr lang="tr-TR" sz="2000" b="1" dirty="0" smtClean="0">
                <a:solidFill>
                  <a:srgbClr val="CC3399"/>
                </a:solidFill>
              </a:rPr>
              <a:t>İki değerli </a:t>
            </a:r>
            <a:r>
              <a:rPr lang="tr-TR" sz="2000" dirty="0" smtClean="0"/>
              <a:t>mantık iki bölümde incelenir. Bunlar, </a:t>
            </a:r>
            <a:r>
              <a:rPr lang="tr-TR" sz="2000" b="1" dirty="0" smtClean="0">
                <a:solidFill>
                  <a:srgbClr val="0070C0"/>
                </a:solidFill>
              </a:rPr>
              <a:t>önermeler mantığı </a:t>
            </a:r>
            <a:r>
              <a:rPr lang="tr-TR" sz="2000" dirty="0" smtClean="0"/>
              <a:t>ve </a:t>
            </a:r>
            <a:r>
              <a:rPr lang="tr-TR" sz="2000" b="1" dirty="0" smtClean="0">
                <a:solidFill>
                  <a:srgbClr val="0070C0"/>
                </a:solidFill>
              </a:rPr>
              <a:t>niceleme mantığıdır</a:t>
            </a:r>
            <a:r>
              <a:rPr lang="tr-TR" sz="2000" dirty="0" smtClean="0"/>
              <a:t>. </a:t>
            </a:r>
            <a:r>
              <a:rPr lang="tr-TR" sz="2000" b="1" dirty="0" smtClean="0">
                <a:solidFill>
                  <a:srgbClr val="CC3399"/>
                </a:solidFill>
              </a:rPr>
              <a:t>Önermeler mantığı</a:t>
            </a:r>
            <a:r>
              <a:rPr lang="tr-TR" sz="2000" dirty="0" smtClean="0"/>
              <a:t>, önerme eklemleriyle oluşmuş </a:t>
            </a:r>
            <a:r>
              <a:rPr lang="tr-TR" sz="2000" u="heavy" dirty="0" smtClean="0">
                <a:uFill>
                  <a:solidFill>
                    <a:srgbClr val="FF0000"/>
                  </a:solidFill>
                </a:uFill>
              </a:rPr>
              <a:t>önermeleri ve çıkarımları ele alır</a:t>
            </a:r>
            <a:r>
              <a:rPr lang="tr-TR" sz="2000" dirty="0" smtClean="0"/>
              <a:t>.</a:t>
            </a:r>
            <a:br>
              <a:rPr lang="tr-TR" sz="2000" dirty="0" smtClean="0"/>
            </a:br>
            <a:r>
              <a:rPr lang="tr-TR" sz="2000" dirty="0" smtClean="0"/>
              <a:t>En basit biçimiyle </a:t>
            </a:r>
            <a:r>
              <a:rPr lang="tr-TR" sz="2000" b="1" dirty="0" smtClean="0"/>
              <a:t>önerme; </a:t>
            </a:r>
            <a:r>
              <a:rPr lang="tr-TR" sz="2000" b="1" dirty="0" smtClean="0">
                <a:solidFill>
                  <a:srgbClr val="CC3399"/>
                </a:solidFill>
              </a:rPr>
              <a:t>özne</a:t>
            </a:r>
            <a:r>
              <a:rPr lang="tr-TR" sz="2000" dirty="0" smtClean="0"/>
              <a:t> konumunda </a:t>
            </a:r>
            <a:r>
              <a:rPr lang="tr-TR" sz="2000" b="1" dirty="0" smtClean="0">
                <a:solidFill>
                  <a:srgbClr val="CC3399"/>
                </a:solidFill>
              </a:rPr>
              <a:t>bir terim</a:t>
            </a:r>
            <a:r>
              <a:rPr lang="tr-TR" sz="2000" dirty="0" smtClean="0"/>
              <a:t>, </a:t>
            </a:r>
            <a:r>
              <a:rPr lang="tr-TR" sz="2000" b="1" dirty="0" smtClean="0">
                <a:solidFill>
                  <a:srgbClr val="00B050"/>
                </a:solidFill>
              </a:rPr>
              <a:t>yüklem</a:t>
            </a:r>
            <a:r>
              <a:rPr lang="tr-TR" sz="2000" dirty="0" smtClean="0"/>
              <a:t> konumunda </a:t>
            </a:r>
            <a:r>
              <a:rPr lang="tr-TR" sz="2000" b="1" dirty="0" smtClean="0">
                <a:solidFill>
                  <a:srgbClr val="00B050"/>
                </a:solidFill>
              </a:rPr>
              <a:t>bir başka terim </a:t>
            </a:r>
            <a:r>
              <a:rPr lang="tr-TR" sz="2000" dirty="0" smtClean="0"/>
              <a:t>ve özneyle yüklemi birbirine bağlayan </a:t>
            </a:r>
            <a:r>
              <a:rPr lang="tr-TR" sz="2000" b="1" dirty="0" smtClean="0">
                <a:solidFill>
                  <a:srgbClr val="C00000"/>
                </a:solidFill>
              </a:rPr>
              <a:t>bağdan</a:t>
            </a:r>
            <a:r>
              <a:rPr lang="tr-TR" sz="2000" dirty="0" smtClean="0"/>
              <a:t> oluşur.</a:t>
            </a:r>
            <a:br>
              <a:rPr lang="tr-TR" sz="2000" dirty="0" smtClean="0"/>
            </a:br>
            <a:r>
              <a:rPr lang="tr-TR" sz="2000" dirty="0" smtClean="0"/>
              <a:t/>
            </a:r>
            <a:br>
              <a:rPr lang="tr-TR" sz="2000" dirty="0" smtClean="0"/>
            </a:br>
            <a:r>
              <a:rPr lang="tr-TR" sz="2000" dirty="0" smtClean="0"/>
              <a:t>Özne +Yüklem+Bağ            Doğruluk değeri</a:t>
            </a:r>
            <a:br>
              <a:rPr lang="tr-TR" sz="2000" dirty="0" smtClean="0"/>
            </a:br>
            <a:r>
              <a:rPr lang="tr-TR" sz="2000" dirty="0" smtClean="0"/>
              <a:t/>
            </a:r>
            <a:br>
              <a:rPr lang="tr-TR" sz="2000" dirty="0" smtClean="0"/>
            </a:br>
            <a:r>
              <a:rPr lang="tr-TR" sz="2000" b="1" dirty="0" smtClean="0"/>
              <a:t>Örnek:</a:t>
            </a:r>
            <a:r>
              <a:rPr lang="tr-TR" sz="2000" dirty="0" smtClean="0"/>
              <a:t>Canlılar olumludur. </a:t>
            </a:r>
            <a:r>
              <a:rPr lang="tr-TR" sz="2000" b="1" dirty="0" smtClean="0"/>
              <a:t>Doğru</a:t>
            </a:r>
            <a:r>
              <a:rPr lang="tr-TR" sz="2000" dirty="0" smtClean="0"/>
              <a:t/>
            </a:r>
            <a:br>
              <a:rPr lang="tr-TR" sz="2000" dirty="0" smtClean="0"/>
            </a:br>
            <a:r>
              <a:rPr lang="tr-TR" sz="2000" dirty="0" smtClean="0"/>
              <a:t>            Türkiye'nin başkenti Adana'dır. </a:t>
            </a:r>
            <a:r>
              <a:rPr lang="tr-TR" sz="2000" b="1" dirty="0" smtClean="0"/>
              <a:t>Yanlış</a:t>
            </a:r>
            <a:endParaRPr lang="tr-TR" sz="2000" b="1" dirty="0"/>
          </a:p>
        </p:txBody>
      </p:sp>
      <p:pic>
        <p:nvPicPr>
          <p:cNvPr id="2050" name="Picture 2"/>
          <p:cNvPicPr>
            <a:picLocks noChangeAspect="1" noChangeArrowheads="1"/>
          </p:cNvPicPr>
          <p:nvPr/>
        </p:nvPicPr>
        <p:blipFill>
          <a:blip r:embed="rId2" cstate="print"/>
          <a:srcRect/>
          <a:stretch>
            <a:fillRect/>
          </a:stretch>
        </p:blipFill>
        <p:spPr bwMode="auto">
          <a:xfrm>
            <a:off x="4860032" y="4149080"/>
            <a:ext cx="990600" cy="6477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274638"/>
            <a:ext cx="8229600" cy="5962674"/>
          </a:xfrm>
        </p:spPr>
        <p:txBody>
          <a:bodyPr>
            <a:normAutofit/>
          </a:bodyPr>
          <a:lstStyle/>
          <a:p>
            <a:pPr algn="l"/>
            <a:r>
              <a:rPr lang="tr-TR" sz="2000" b="1" dirty="0" smtClean="0">
                <a:solidFill>
                  <a:srgbClr val="FF0000"/>
                </a:solidFill>
              </a:rPr>
              <a:t>Çözümleyici Çizelge ile Denetlemede İşlem Sırası</a:t>
            </a:r>
            <a:r>
              <a:rPr lang="tr-TR" sz="2000" b="1" dirty="0" smtClean="0"/>
              <a:t/>
            </a:r>
            <a:br>
              <a:rPr lang="tr-TR" sz="2000" b="1" dirty="0" smtClean="0"/>
            </a:br>
            <a:r>
              <a:rPr lang="tr-TR" sz="2000" b="1" dirty="0" smtClean="0"/>
              <a:t/>
            </a:r>
            <a:br>
              <a:rPr lang="tr-TR" sz="2000" b="1" dirty="0" smtClean="0"/>
            </a:br>
            <a:r>
              <a:rPr lang="tr-TR" sz="2000" b="1" dirty="0" smtClean="0">
                <a:solidFill>
                  <a:srgbClr val="3333CC"/>
                </a:solidFill>
              </a:rPr>
              <a:t>* Çözümlenecek ana önermenin sağına “Ö” koy!</a:t>
            </a:r>
            <a:r>
              <a:rPr lang="tr-TR" sz="2000" b="1" dirty="0" smtClean="0"/>
              <a:t/>
            </a:r>
            <a:br>
              <a:rPr lang="tr-TR" sz="2000" b="1" dirty="0" smtClean="0"/>
            </a:br>
            <a:r>
              <a:rPr lang="tr-TR" sz="2000" b="1" dirty="0" smtClean="0"/>
              <a:t/>
            </a:r>
            <a:br>
              <a:rPr lang="tr-TR" sz="2000" b="1" dirty="0" smtClean="0"/>
            </a:br>
            <a:r>
              <a:rPr lang="tr-TR" sz="2000" b="1" dirty="0" smtClean="0"/>
              <a:t>* Çözümlenecek önermenin ana eklemini (ön ve ard bileşenini) belirle!</a:t>
            </a:r>
            <a:br>
              <a:rPr lang="tr-TR" sz="2000" b="1" dirty="0" smtClean="0"/>
            </a:br>
            <a:r>
              <a:rPr lang="tr-TR" sz="2000" b="1" dirty="0" smtClean="0"/>
              <a:t/>
            </a:r>
            <a:br>
              <a:rPr lang="tr-TR" sz="2000" b="1" dirty="0" smtClean="0"/>
            </a:br>
            <a:r>
              <a:rPr lang="tr-TR" sz="2000" b="1" dirty="0" smtClean="0">
                <a:solidFill>
                  <a:srgbClr val="3333CC"/>
                </a:solidFill>
              </a:rPr>
              <a:t>* Çengel kuralını, çatal kuralından önce uygula! </a:t>
            </a:r>
            <a:r>
              <a:rPr lang="tr-TR" sz="2000" b="1" dirty="0" smtClean="0"/>
              <a:t/>
            </a:r>
            <a:br>
              <a:rPr lang="tr-TR" sz="2000" b="1" dirty="0" smtClean="0"/>
            </a:br>
            <a:r>
              <a:rPr lang="tr-TR" sz="2000" b="1" dirty="0" smtClean="0"/>
              <a:t/>
            </a:r>
            <a:br>
              <a:rPr lang="tr-TR" sz="2000" b="1" dirty="0" smtClean="0"/>
            </a:br>
            <a:r>
              <a:rPr lang="tr-TR" sz="2000" b="1" dirty="0" smtClean="0">
                <a:solidFill>
                  <a:srgbClr val="3333CC"/>
                </a:solidFill>
              </a:rPr>
              <a:t>* Hangi önermeyi çözümleyeceğini adım numarası ile göster! </a:t>
            </a:r>
            <a:r>
              <a:rPr lang="tr-TR" sz="2000" b="1" dirty="0" smtClean="0"/>
              <a:t/>
            </a:r>
            <a:br>
              <a:rPr lang="tr-TR" sz="2000" b="1" dirty="0" smtClean="0"/>
            </a:br>
            <a:r>
              <a:rPr lang="tr-TR" sz="2000" b="1" dirty="0" smtClean="0"/>
              <a:t/>
            </a:r>
            <a:br>
              <a:rPr lang="tr-TR" sz="2000" b="1" dirty="0" smtClean="0"/>
            </a:br>
            <a:r>
              <a:rPr lang="tr-TR" sz="2000" b="1" dirty="0" smtClean="0"/>
              <a:t>* Çözümleme sonunda elde ettiğin önermelerin kaynak numarasını göster! </a:t>
            </a:r>
            <a:br>
              <a:rPr lang="tr-TR" sz="2000" b="1" dirty="0" smtClean="0"/>
            </a:br>
            <a:r>
              <a:rPr lang="tr-TR" sz="2000" b="1" dirty="0" smtClean="0"/>
              <a:t/>
            </a:r>
            <a:br>
              <a:rPr lang="tr-TR" sz="2000" b="1" dirty="0" smtClean="0"/>
            </a:br>
            <a:r>
              <a:rPr lang="tr-TR" sz="2000" b="1" dirty="0" smtClean="0">
                <a:solidFill>
                  <a:srgbClr val="3333CC"/>
                </a:solidFill>
              </a:rPr>
              <a:t>* Yaptığın her çözümlemeden sonra aynı yol üzerinde “p” ve “∼p” gibi </a:t>
            </a:r>
            <a:br>
              <a:rPr lang="tr-TR" sz="2000" b="1" dirty="0" smtClean="0">
                <a:solidFill>
                  <a:srgbClr val="3333CC"/>
                </a:solidFill>
              </a:rPr>
            </a:br>
            <a:r>
              <a:rPr lang="tr-TR" sz="2000" b="1" dirty="0" smtClean="0">
                <a:solidFill>
                  <a:srgbClr val="3333CC"/>
                </a:solidFill>
              </a:rPr>
              <a:t>birbiriyle çelişen önermeler olup olmadığını kontrol et! </a:t>
            </a:r>
            <a:r>
              <a:rPr lang="tr-TR" sz="2000" dirty="0" smtClean="0"/>
              <a:t/>
            </a:r>
            <a:br>
              <a:rPr lang="tr-TR" sz="2000" dirty="0" smtClean="0"/>
            </a:br>
            <a:r>
              <a:rPr lang="tr-TR" sz="2000" dirty="0" smtClean="0"/>
              <a:t/>
            </a:r>
            <a:br>
              <a:rPr lang="tr-TR" sz="2000" dirty="0" smtClean="0"/>
            </a:br>
            <a:r>
              <a:rPr lang="tr-TR" sz="2000" dirty="0" smtClean="0"/>
              <a:t> </a:t>
            </a:r>
            <a:r>
              <a:rPr lang="tr-TR" sz="2000" u="heavy" dirty="0" smtClean="0">
                <a:uFill>
                  <a:solidFill>
                    <a:srgbClr val="FF0000"/>
                  </a:solidFill>
                </a:uFill>
              </a:rPr>
              <a:t>Bu basamaklara dikkat edilmeden yapılan bir çözümleme </a:t>
            </a:r>
            <a:r>
              <a:rPr lang="tr-TR" sz="2000" b="1" dirty="0" smtClean="0">
                <a:solidFill>
                  <a:srgbClr val="CC0099"/>
                </a:solidFill>
              </a:rPr>
              <a:t>yanlış sonuç verir. </a:t>
            </a:r>
            <a:endParaRPr lang="tr-TR" sz="2000" dirty="0"/>
          </a:p>
        </p:txBody>
      </p:sp>
      <p:pic>
        <p:nvPicPr>
          <p:cNvPr id="4098" name="Picture 2"/>
          <p:cNvPicPr>
            <a:picLocks noChangeAspect="1" noChangeArrowheads="1"/>
          </p:cNvPicPr>
          <p:nvPr/>
        </p:nvPicPr>
        <p:blipFill>
          <a:blip r:embed="rId2" cstate="print"/>
          <a:srcRect/>
          <a:stretch>
            <a:fillRect/>
          </a:stretch>
        </p:blipFill>
        <p:spPr bwMode="auto">
          <a:xfrm>
            <a:off x="251520" y="5661248"/>
            <a:ext cx="904875" cy="8286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88641"/>
            <a:ext cx="7990656" cy="2088231"/>
          </a:xfrm>
        </p:spPr>
        <p:txBody>
          <a:bodyPr>
            <a:normAutofit fontScale="90000"/>
          </a:bodyPr>
          <a:lstStyle/>
          <a:p>
            <a:pPr algn="l"/>
            <a:r>
              <a:rPr lang="tr-TR" sz="2400" b="1" dirty="0" smtClean="0">
                <a:solidFill>
                  <a:srgbClr val="0070C0"/>
                </a:solidFill>
              </a:rPr>
              <a:t>Tutarlılık, Geçerlilik, Eş Değerlik</a:t>
            </a:r>
            <a:r>
              <a:rPr lang="tr-TR" sz="2000" b="1" dirty="0" smtClean="0"/>
              <a:t/>
            </a:r>
            <a:br>
              <a:rPr lang="tr-TR" sz="2000" b="1" dirty="0" smtClean="0"/>
            </a:br>
            <a:r>
              <a:rPr lang="tr-TR" sz="2000" b="1" dirty="0" smtClean="0"/>
              <a:t/>
            </a:r>
            <a:br>
              <a:rPr lang="tr-TR" sz="2000" b="1" dirty="0" smtClean="0"/>
            </a:br>
            <a:r>
              <a:rPr lang="tr-TR" sz="2000" b="1" dirty="0" smtClean="0">
                <a:solidFill>
                  <a:srgbClr val="FF0000"/>
                </a:solidFill>
              </a:rPr>
              <a:t> </a:t>
            </a:r>
            <a:r>
              <a:rPr lang="tr-TR" sz="2200" b="1" dirty="0" smtClean="0">
                <a:solidFill>
                  <a:srgbClr val="FF0000"/>
                </a:solidFill>
              </a:rPr>
              <a:t>I) Önermelerin Tutarlılığı</a:t>
            </a:r>
            <a:br>
              <a:rPr lang="tr-TR" sz="2200" b="1" dirty="0" smtClean="0">
                <a:solidFill>
                  <a:srgbClr val="FF0000"/>
                </a:solidFill>
              </a:rPr>
            </a:br>
            <a:r>
              <a:rPr lang="tr-TR" sz="2200" dirty="0" smtClean="0"/>
              <a:t> Verilen </a:t>
            </a:r>
            <a:r>
              <a:rPr lang="tr-TR" sz="2200" b="1" dirty="0" smtClean="0">
                <a:solidFill>
                  <a:srgbClr val="CC0099"/>
                </a:solidFill>
              </a:rPr>
              <a:t>önerme</a:t>
            </a:r>
            <a:r>
              <a:rPr lang="tr-TR" sz="2200" dirty="0" smtClean="0"/>
              <a:t>, </a:t>
            </a:r>
            <a:r>
              <a:rPr lang="tr-TR" sz="2200" u="heavy" dirty="0" smtClean="0">
                <a:uFill>
                  <a:solidFill>
                    <a:srgbClr val="3333CC"/>
                  </a:solidFill>
                </a:uFill>
              </a:rPr>
              <a:t>çözümleyici çizelge kurallarına göre çözümlenir</a:t>
            </a:r>
            <a:r>
              <a:rPr lang="tr-TR" sz="2200" dirty="0" smtClean="0"/>
              <a:t>. Yollardan biri </a:t>
            </a:r>
            <a:r>
              <a:rPr lang="tr-TR" sz="2200" b="1" dirty="0" smtClean="0">
                <a:solidFill>
                  <a:srgbClr val="009900"/>
                </a:solidFill>
              </a:rPr>
              <a:t>açık ise </a:t>
            </a:r>
            <a:r>
              <a:rPr lang="tr-TR" sz="2200" b="1" dirty="0" smtClean="0">
                <a:solidFill>
                  <a:schemeClr val="accent6">
                    <a:lumMod val="50000"/>
                  </a:schemeClr>
                </a:solidFill>
              </a:rPr>
              <a:t>önerme tutarlıdır</a:t>
            </a:r>
            <a:r>
              <a:rPr lang="tr-TR" sz="2200" dirty="0" smtClean="0"/>
              <a:t>. </a:t>
            </a:r>
            <a:br>
              <a:rPr lang="tr-TR" sz="2200" dirty="0" smtClean="0"/>
            </a:br>
            <a:r>
              <a:rPr lang="tr-TR" sz="2200" dirty="0" smtClean="0"/>
              <a:t>Aşağıda verilen </a:t>
            </a:r>
            <a:r>
              <a:rPr lang="tr-TR" sz="2200" b="1" dirty="0" smtClean="0"/>
              <a:t>(p∧q)∧(∼p→q)</a:t>
            </a:r>
            <a:r>
              <a:rPr lang="tr-TR" sz="2200" dirty="0" smtClean="0"/>
              <a:t> önermesinin tutarlılığını </a:t>
            </a:r>
            <a:r>
              <a:rPr lang="tr-TR" sz="2000" dirty="0" smtClean="0"/>
              <a:t>denetleyelim.</a:t>
            </a:r>
            <a:endParaRPr lang="tr-TR" sz="2000" dirty="0">
              <a:solidFill>
                <a:srgbClr val="FF0000"/>
              </a:solidFill>
            </a:endParaRPr>
          </a:p>
        </p:txBody>
      </p:sp>
      <p:sp>
        <p:nvSpPr>
          <p:cNvPr id="5" name="4 Alt Başlık"/>
          <p:cNvSpPr>
            <a:spLocks noGrp="1"/>
          </p:cNvSpPr>
          <p:nvPr>
            <p:ph type="subTitle" idx="1"/>
          </p:nvPr>
        </p:nvSpPr>
        <p:spPr>
          <a:xfrm>
            <a:off x="395536" y="4077072"/>
            <a:ext cx="3744416" cy="2304256"/>
          </a:xfrm>
        </p:spPr>
        <p:txBody>
          <a:bodyPr>
            <a:normAutofit/>
          </a:bodyPr>
          <a:lstStyle/>
          <a:p>
            <a:r>
              <a:rPr lang="tr-TR" sz="2000" b="1" dirty="0" smtClean="0">
                <a:solidFill>
                  <a:srgbClr val="FF0000"/>
                </a:solidFill>
              </a:rPr>
              <a:t>Sonuç:</a:t>
            </a:r>
            <a:r>
              <a:rPr lang="tr-TR" sz="2000" b="1" dirty="0" smtClean="0">
                <a:solidFill>
                  <a:schemeClr val="tx1"/>
                </a:solidFill>
              </a:rPr>
              <a:t> Önerme, yolların her ikisinde de çelişen önermeler olmadığından yani tüm yollar açık olduğundan tutarlıdır. (Önermenin sonundaki “ ↓” işareti yolun açık olduğunu gösterir</a:t>
            </a:r>
            <a:r>
              <a:rPr lang="tr-TR" sz="2000" i="1" dirty="0" smtClean="0">
                <a:solidFill>
                  <a:schemeClr val="tx1"/>
                </a:solidFill>
              </a:rPr>
              <a:t>).</a:t>
            </a:r>
            <a:endParaRPr lang="tr-TR" sz="2000" dirty="0">
              <a:solidFill>
                <a:schemeClr val="tx1"/>
              </a:solidFill>
            </a:endParaRPr>
          </a:p>
        </p:txBody>
      </p:sp>
      <p:pic>
        <p:nvPicPr>
          <p:cNvPr id="5123" name="Picture 3"/>
          <p:cNvPicPr>
            <a:picLocks noChangeAspect="1" noChangeArrowheads="1"/>
          </p:cNvPicPr>
          <p:nvPr/>
        </p:nvPicPr>
        <p:blipFill>
          <a:blip r:embed="rId2" cstate="print"/>
          <a:srcRect/>
          <a:stretch>
            <a:fillRect/>
          </a:stretch>
        </p:blipFill>
        <p:spPr bwMode="auto">
          <a:xfrm>
            <a:off x="4139952" y="2276872"/>
            <a:ext cx="4464496" cy="458112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ctrTitle"/>
          </p:nvPr>
        </p:nvSpPr>
        <p:spPr>
          <a:xfrm>
            <a:off x="251520" y="404664"/>
            <a:ext cx="4752528" cy="3096344"/>
          </a:xfrm>
        </p:spPr>
        <p:txBody>
          <a:bodyPr>
            <a:normAutofit/>
          </a:bodyPr>
          <a:lstStyle/>
          <a:p>
            <a:r>
              <a:rPr lang="tr-TR" sz="2200" b="1" dirty="0" smtClean="0">
                <a:solidFill>
                  <a:srgbClr val="3333CC"/>
                </a:solidFill>
              </a:rPr>
              <a:t>Birden Fazla Önermenin Birlikte Tutarlılığı</a:t>
            </a:r>
            <a:r>
              <a:rPr lang="tr-TR" sz="2000" dirty="0" smtClean="0"/>
              <a:t/>
            </a:r>
            <a:br>
              <a:rPr lang="tr-TR" sz="2000" dirty="0" smtClean="0"/>
            </a:br>
            <a:r>
              <a:rPr lang="tr-TR" sz="2000" dirty="0" smtClean="0"/>
              <a:t>(p∧q) ve (q→p) gibi </a:t>
            </a:r>
            <a:r>
              <a:rPr lang="tr-TR" sz="2000" b="1" dirty="0" smtClean="0">
                <a:solidFill>
                  <a:srgbClr val="0070C0"/>
                </a:solidFill>
              </a:rPr>
              <a:t>iki önermenin </a:t>
            </a:r>
            <a:r>
              <a:rPr lang="tr-TR" sz="2000" b="1" dirty="0" smtClean="0">
                <a:solidFill>
                  <a:srgbClr val="009900"/>
                </a:solidFill>
              </a:rPr>
              <a:t>birlikte tutarlı olabilmesi</a:t>
            </a:r>
            <a:r>
              <a:rPr lang="tr-TR" sz="2000" dirty="0" smtClean="0"/>
              <a:t/>
            </a:r>
            <a:br>
              <a:rPr lang="tr-TR" sz="2000" dirty="0" smtClean="0"/>
            </a:br>
            <a:r>
              <a:rPr lang="tr-TR" sz="2000" dirty="0" smtClean="0"/>
              <a:t>için önermeler </a:t>
            </a:r>
            <a:r>
              <a:rPr lang="tr-TR" sz="2000" u="heavy" dirty="0" smtClean="0">
                <a:uFill>
                  <a:solidFill>
                    <a:srgbClr val="FF0000"/>
                  </a:solidFill>
                </a:uFill>
              </a:rPr>
              <a:t>alt alta yazılır</a:t>
            </a:r>
            <a:r>
              <a:rPr lang="tr-TR" sz="2000" dirty="0" smtClean="0"/>
              <a:t>. </a:t>
            </a:r>
            <a:r>
              <a:rPr lang="tr-TR" sz="2000" b="1" dirty="0" smtClean="0">
                <a:solidFill>
                  <a:srgbClr val="CC0099"/>
                </a:solidFill>
              </a:rPr>
              <a:t>Çözümleme</a:t>
            </a:r>
            <a:br>
              <a:rPr lang="tr-TR" sz="2000" b="1" dirty="0" smtClean="0">
                <a:solidFill>
                  <a:srgbClr val="CC0099"/>
                </a:solidFill>
              </a:rPr>
            </a:br>
            <a:r>
              <a:rPr lang="tr-TR" sz="2000" b="1" dirty="0" smtClean="0">
                <a:solidFill>
                  <a:srgbClr val="CC0099"/>
                </a:solidFill>
              </a:rPr>
              <a:t>sonunda</a:t>
            </a:r>
            <a:r>
              <a:rPr lang="tr-TR" sz="2000" dirty="0" smtClean="0"/>
              <a:t> </a:t>
            </a:r>
            <a:r>
              <a:rPr lang="tr-TR" sz="2000" u="heavy" dirty="0" smtClean="0">
                <a:uFill>
                  <a:solidFill>
                    <a:srgbClr val="009900"/>
                  </a:solidFill>
                </a:uFill>
              </a:rPr>
              <a:t>yollardan en az biri </a:t>
            </a:r>
            <a:r>
              <a:rPr lang="tr-TR" sz="2000" b="1" dirty="0" smtClean="0">
                <a:solidFill>
                  <a:srgbClr val="FF0000"/>
                </a:solidFill>
              </a:rPr>
              <a:t>açık ise </a:t>
            </a:r>
            <a:r>
              <a:rPr lang="tr-TR" sz="2000" dirty="0" smtClean="0"/>
              <a:t>önermeler </a:t>
            </a:r>
            <a:r>
              <a:rPr lang="tr-TR" sz="2000" b="1" dirty="0" smtClean="0"/>
              <a:t>birlikte tutarlıdır.</a:t>
            </a:r>
            <a:endParaRPr lang="tr-TR" sz="2000" b="1" dirty="0"/>
          </a:p>
        </p:txBody>
      </p:sp>
      <p:sp>
        <p:nvSpPr>
          <p:cNvPr id="6" name="5 Alt Başlık"/>
          <p:cNvSpPr>
            <a:spLocks noGrp="1"/>
          </p:cNvSpPr>
          <p:nvPr>
            <p:ph type="subTitle" idx="1"/>
          </p:nvPr>
        </p:nvSpPr>
        <p:spPr>
          <a:xfrm>
            <a:off x="467544" y="3789040"/>
            <a:ext cx="4320480" cy="2880320"/>
          </a:xfrm>
        </p:spPr>
        <p:txBody>
          <a:bodyPr>
            <a:noAutofit/>
          </a:bodyPr>
          <a:lstStyle/>
          <a:p>
            <a:r>
              <a:rPr lang="tr-TR" sz="2000" b="1" i="1" dirty="0" smtClean="0">
                <a:solidFill>
                  <a:schemeClr val="tx1"/>
                </a:solidFill>
              </a:rPr>
              <a:t>Önermeler</a:t>
            </a:r>
            <a:r>
              <a:rPr lang="tr-TR" sz="2000" i="1" dirty="0" smtClean="0">
                <a:solidFill>
                  <a:schemeClr val="tx1"/>
                </a:solidFill>
              </a:rPr>
              <a:t>, </a:t>
            </a:r>
            <a:r>
              <a:rPr lang="tr-TR" sz="2000" i="1" dirty="0" smtClean="0">
                <a:solidFill>
                  <a:srgbClr val="0070C0"/>
                </a:solidFill>
              </a:rPr>
              <a:t>yollardan biri açık olduğundan </a:t>
            </a:r>
            <a:r>
              <a:rPr lang="tr-TR" sz="2000" i="1" u="heavy" dirty="0" smtClean="0">
                <a:solidFill>
                  <a:schemeClr val="tx1"/>
                </a:solidFill>
                <a:uFill>
                  <a:solidFill>
                    <a:srgbClr val="FF0000"/>
                  </a:solidFill>
                </a:uFill>
              </a:rPr>
              <a:t>birlikte tutarlıdır</a:t>
            </a:r>
            <a:r>
              <a:rPr lang="tr-TR" sz="2000" i="1" dirty="0" smtClean="0">
                <a:solidFill>
                  <a:schemeClr val="tx1"/>
                </a:solidFill>
              </a:rPr>
              <a:t>. </a:t>
            </a:r>
            <a:r>
              <a:rPr lang="tr-TR" sz="2000" b="1" i="1" dirty="0" smtClean="0">
                <a:solidFill>
                  <a:srgbClr val="009900"/>
                </a:solidFill>
              </a:rPr>
              <a:t>(x) işareti ile kapatılan yol ise </a:t>
            </a:r>
            <a:r>
              <a:rPr lang="tr-TR" sz="2000" i="1" dirty="0" smtClean="0">
                <a:solidFill>
                  <a:schemeClr val="tx1"/>
                </a:solidFill>
              </a:rPr>
              <a:t>hem </a:t>
            </a:r>
            <a:r>
              <a:rPr lang="tr-TR" sz="2400" b="1" i="1" dirty="0" smtClean="0">
                <a:solidFill>
                  <a:srgbClr val="FF0000"/>
                </a:solidFill>
              </a:rPr>
              <a:t>“∼q” </a:t>
            </a:r>
            <a:r>
              <a:rPr lang="tr-TR" sz="2000" i="1" dirty="0" smtClean="0">
                <a:solidFill>
                  <a:schemeClr val="tx1"/>
                </a:solidFill>
              </a:rPr>
              <a:t>hem de </a:t>
            </a:r>
            <a:r>
              <a:rPr lang="tr-TR" sz="2400" b="1" i="1" dirty="0" smtClean="0">
                <a:solidFill>
                  <a:srgbClr val="FF0000"/>
                </a:solidFill>
              </a:rPr>
              <a:t>“</a:t>
            </a:r>
            <a:r>
              <a:rPr lang="tr-TR" sz="2400" b="1" i="1" dirty="0" err="1" smtClean="0">
                <a:solidFill>
                  <a:srgbClr val="FF0000"/>
                </a:solidFill>
              </a:rPr>
              <a:t>q”</a:t>
            </a:r>
            <a:r>
              <a:rPr lang="tr-TR" sz="2000" i="1" dirty="0" err="1" smtClean="0">
                <a:solidFill>
                  <a:schemeClr val="tx1"/>
                </a:solidFill>
              </a:rPr>
              <a:t>nun</a:t>
            </a:r>
            <a:r>
              <a:rPr lang="tr-TR" sz="2000" i="1" dirty="0" smtClean="0">
                <a:solidFill>
                  <a:schemeClr val="tx1"/>
                </a:solidFill>
              </a:rPr>
              <a:t> aynı yol üzerinde olduğu anlamına gelir. </a:t>
            </a:r>
            <a:r>
              <a:rPr lang="tr-TR" sz="2400" b="1" i="1" dirty="0" smtClean="0">
                <a:solidFill>
                  <a:srgbClr val="FF0000"/>
                </a:solidFill>
              </a:rPr>
              <a:t>“</a:t>
            </a:r>
            <a:r>
              <a:rPr lang="tr-TR" sz="2400" b="1" i="1" dirty="0" err="1" smtClean="0">
                <a:solidFill>
                  <a:srgbClr val="FF0000"/>
                </a:solidFill>
              </a:rPr>
              <a:t>p”</a:t>
            </a:r>
            <a:r>
              <a:rPr lang="tr-TR" sz="2000" i="1" dirty="0" err="1" smtClean="0">
                <a:solidFill>
                  <a:schemeClr val="tx1"/>
                </a:solidFill>
              </a:rPr>
              <a:t>nin</a:t>
            </a:r>
            <a:r>
              <a:rPr lang="tr-TR" sz="2000" i="1" dirty="0" smtClean="0">
                <a:solidFill>
                  <a:schemeClr val="tx1"/>
                </a:solidFill>
              </a:rPr>
              <a:t> </a:t>
            </a:r>
            <a:r>
              <a:rPr lang="tr-TR" sz="2000" b="1" i="1" dirty="0" smtClean="0">
                <a:solidFill>
                  <a:srgbClr val="CC0099"/>
                </a:solidFill>
              </a:rPr>
              <a:t>altındaki</a:t>
            </a:r>
            <a:r>
              <a:rPr lang="tr-TR" sz="2000" i="1" dirty="0" smtClean="0">
                <a:solidFill>
                  <a:schemeClr val="tx1"/>
                </a:solidFill>
              </a:rPr>
              <a:t> </a:t>
            </a:r>
            <a:r>
              <a:rPr lang="tr-TR" sz="2400" b="1" i="1" dirty="0" smtClean="0">
                <a:solidFill>
                  <a:srgbClr val="FF0000"/>
                </a:solidFill>
              </a:rPr>
              <a:t>“ ↓” </a:t>
            </a:r>
            <a:r>
              <a:rPr lang="tr-TR" sz="2000" i="1" dirty="0" smtClean="0">
                <a:solidFill>
                  <a:schemeClr val="tx1"/>
                </a:solidFill>
              </a:rPr>
              <a:t>işareti </a:t>
            </a:r>
            <a:r>
              <a:rPr lang="tr-TR" sz="2000" i="1" u="heavy" dirty="0" smtClean="0">
                <a:solidFill>
                  <a:schemeClr val="tx1"/>
                </a:solidFill>
                <a:uFill>
                  <a:solidFill>
                    <a:srgbClr val="3333CC"/>
                  </a:solidFill>
                </a:uFill>
              </a:rPr>
              <a:t>ise aynı yol üzerinde </a:t>
            </a:r>
            <a:r>
              <a:rPr lang="tr-TR" sz="2000" i="1" dirty="0" smtClean="0">
                <a:solidFill>
                  <a:schemeClr val="tx1"/>
                </a:solidFill>
              </a:rPr>
              <a:t>hem </a:t>
            </a:r>
            <a:r>
              <a:rPr lang="tr-TR" sz="2400" b="1" i="1" dirty="0" smtClean="0">
                <a:solidFill>
                  <a:srgbClr val="FF0000"/>
                </a:solidFill>
              </a:rPr>
              <a:t>“p”</a:t>
            </a:r>
            <a:r>
              <a:rPr lang="tr-TR" sz="2000" i="1" dirty="0" smtClean="0">
                <a:solidFill>
                  <a:schemeClr val="tx1"/>
                </a:solidFill>
              </a:rPr>
              <a:t> hem de </a:t>
            </a:r>
            <a:r>
              <a:rPr lang="tr-TR" sz="2400" b="1" i="1" dirty="0" smtClean="0">
                <a:solidFill>
                  <a:srgbClr val="FF0000"/>
                </a:solidFill>
              </a:rPr>
              <a:t>“∼</a:t>
            </a:r>
            <a:r>
              <a:rPr lang="tr-TR" sz="2400" b="1" i="1" dirty="0" err="1" smtClean="0">
                <a:solidFill>
                  <a:srgbClr val="FF0000"/>
                </a:solidFill>
              </a:rPr>
              <a:t>p”</a:t>
            </a:r>
            <a:r>
              <a:rPr lang="tr-TR" sz="2000" i="1" dirty="0" err="1" smtClean="0">
                <a:solidFill>
                  <a:schemeClr val="tx1"/>
                </a:solidFill>
              </a:rPr>
              <a:t>nin</a:t>
            </a:r>
            <a:r>
              <a:rPr lang="tr-TR" sz="2000" i="1" dirty="0" smtClean="0">
                <a:solidFill>
                  <a:schemeClr val="tx1"/>
                </a:solidFill>
              </a:rPr>
              <a:t> olmadığını </a:t>
            </a:r>
            <a:r>
              <a:rPr lang="tr-TR" sz="2000" dirty="0" smtClean="0">
                <a:solidFill>
                  <a:schemeClr val="tx1"/>
                </a:solidFill>
              </a:rPr>
              <a:t>gösterir.</a:t>
            </a:r>
            <a:endParaRPr lang="tr-TR" sz="2000" dirty="0">
              <a:solidFill>
                <a:schemeClr val="tx1"/>
              </a:solidFill>
            </a:endParaRPr>
          </a:p>
        </p:txBody>
      </p:sp>
      <p:pic>
        <p:nvPicPr>
          <p:cNvPr id="6146" name="Picture 2"/>
          <p:cNvPicPr>
            <a:picLocks noChangeAspect="1" noChangeArrowheads="1"/>
          </p:cNvPicPr>
          <p:nvPr/>
        </p:nvPicPr>
        <p:blipFill>
          <a:blip r:embed="rId2" cstate="print"/>
          <a:srcRect/>
          <a:stretch>
            <a:fillRect/>
          </a:stretch>
        </p:blipFill>
        <p:spPr bwMode="auto">
          <a:xfrm>
            <a:off x="5004048" y="980728"/>
            <a:ext cx="3816424" cy="482453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3538736" cy="5962674"/>
          </a:xfrm>
        </p:spPr>
        <p:txBody>
          <a:bodyPr>
            <a:normAutofit/>
          </a:bodyPr>
          <a:lstStyle/>
          <a:p>
            <a:pPr algn="l"/>
            <a:r>
              <a:rPr lang="tr-TR" sz="2200" b="1" dirty="0" smtClean="0"/>
              <a:t>Önermelerin Eş Değerliği</a:t>
            </a:r>
            <a:br>
              <a:rPr lang="tr-TR" sz="2200" b="1" dirty="0" smtClean="0"/>
            </a:br>
            <a:r>
              <a:rPr lang="tr-TR" sz="2200" dirty="0" smtClean="0"/>
              <a:t>İki önermenin </a:t>
            </a:r>
            <a:r>
              <a:rPr lang="tr-TR" sz="2200" b="1" dirty="0" smtClean="0">
                <a:solidFill>
                  <a:srgbClr val="3333CC"/>
                </a:solidFill>
              </a:rPr>
              <a:t>birbirine denk (eş değer) olabilmesi için</a:t>
            </a:r>
            <a:r>
              <a:rPr lang="tr-TR" sz="2200" dirty="0" smtClean="0"/>
              <a:t> </a:t>
            </a:r>
            <a:r>
              <a:rPr lang="tr-TR" sz="2200" u="heavy" dirty="0" smtClean="0">
                <a:uFill>
                  <a:solidFill>
                    <a:srgbClr val="009900"/>
                  </a:solidFill>
                </a:uFill>
              </a:rPr>
              <a:t>karşılıklı bir ilişki içinde olması gerekir.</a:t>
            </a:r>
            <a:r>
              <a:rPr lang="tr-TR" sz="2200" dirty="0" smtClean="0"/>
              <a:t> </a:t>
            </a:r>
            <a:r>
              <a:rPr lang="tr-TR" sz="2200" b="1" dirty="0" smtClean="0"/>
              <a:t>Bunun için</a:t>
            </a:r>
            <a:r>
              <a:rPr lang="tr-TR" sz="2200" dirty="0" smtClean="0"/>
              <a:t> </a:t>
            </a:r>
            <a:r>
              <a:rPr lang="tr-TR" sz="2200" b="1" dirty="0" smtClean="0">
                <a:solidFill>
                  <a:srgbClr val="CC0099"/>
                </a:solidFill>
              </a:rPr>
              <a:t>önermeler karşılıklı koşul eklemiyle birbirine bağlanır </a:t>
            </a:r>
            <a:r>
              <a:rPr lang="tr-TR" sz="2200" dirty="0" smtClean="0"/>
              <a:t>ve elde edilen büyük </a:t>
            </a:r>
            <a:r>
              <a:rPr lang="tr-TR" sz="2200" u="heavy" dirty="0" smtClean="0">
                <a:uFill>
                  <a:solidFill>
                    <a:srgbClr val="FF0000"/>
                  </a:solidFill>
                </a:uFill>
              </a:rPr>
              <a:t>bileşik önermenin değili alınır.</a:t>
            </a:r>
            <a:r>
              <a:rPr lang="tr-TR" sz="2200" dirty="0" smtClean="0"/>
              <a:t> İşlem sonunda önermelerin </a:t>
            </a:r>
            <a:r>
              <a:rPr lang="tr-TR" sz="2200" b="1" dirty="0" smtClean="0">
                <a:solidFill>
                  <a:srgbClr val="006600"/>
                </a:solidFill>
              </a:rPr>
              <a:t>denk olabilmeleri için</a:t>
            </a:r>
            <a:r>
              <a:rPr lang="tr-TR" sz="2200" dirty="0" smtClean="0">
                <a:solidFill>
                  <a:srgbClr val="006600"/>
                </a:solidFill>
              </a:rPr>
              <a:t> </a:t>
            </a:r>
            <a:r>
              <a:rPr lang="tr-TR" sz="2200" b="1" dirty="0" smtClean="0">
                <a:solidFill>
                  <a:schemeClr val="accent6">
                    <a:lumMod val="50000"/>
                  </a:schemeClr>
                </a:solidFill>
              </a:rPr>
              <a:t>tüm yolların kapalı olması gerekir. </a:t>
            </a:r>
            <a:r>
              <a:rPr lang="tr-TR" sz="2000" b="1" dirty="0" smtClean="0"/>
              <a:t>Örnek: (p∨q) ile (p→q) önermesi denk (eş değer) midir?</a:t>
            </a:r>
            <a:br>
              <a:rPr lang="tr-TR" sz="2000" b="1" dirty="0" smtClean="0"/>
            </a:br>
            <a:endParaRPr lang="tr-TR" sz="2000" b="1" dirty="0">
              <a:solidFill>
                <a:schemeClr val="accent6">
                  <a:lumMod val="50000"/>
                </a:schemeClr>
              </a:solidFill>
            </a:endParaRPr>
          </a:p>
        </p:txBody>
      </p:sp>
      <p:pic>
        <p:nvPicPr>
          <p:cNvPr id="7170" name="Picture 2"/>
          <p:cNvPicPr>
            <a:picLocks noChangeAspect="1" noChangeArrowheads="1"/>
          </p:cNvPicPr>
          <p:nvPr/>
        </p:nvPicPr>
        <p:blipFill>
          <a:blip r:embed="rId2" cstate="print"/>
          <a:srcRect/>
          <a:stretch>
            <a:fillRect/>
          </a:stretch>
        </p:blipFill>
        <p:spPr bwMode="auto">
          <a:xfrm>
            <a:off x="4283968" y="332656"/>
            <a:ext cx="4320480" cy="576064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002234"/>
          </a:xfrm>
        </p:spPr>
        <p:txBody>
          <a:bodyPr>
            <a:normAutofit/>
          </a:bodyPr>
          <a:lstStyle/>
          <a:p>
            <a:pPr algn="l"/>
            <a:r>
              <a:rPr lang="tr-TR" sz="2000" b="1" dirty="0" smtClean="0"/>
              <a:t>Önermelerin Geçerliliği</a:t>
            </a:r>
            <a:br>
              <a:rPr lang="tr-TR" sz="2000" b="1" dirty="0" smtClean="0"/>
            </a:br>
            <a:r>
              <a:rPr lang="tr-TR" sz="2000" dirty="0" smtClean="0"/>
              <a:t>Bileşik önermelerin </a:t>
            </a:r>
            <a:r>
              <a:rPr lang="tr-TR" sz="2000" b="1" dirty="0" smtClean="0">
                <a:solidFill>
                  <a:srgbClr val="006600"/>
                </a:solidFill>
              </a:rPr>
              <a:t>geçerliliğini </a:t>
            </a:r>
            <a:r>
              <a:rPr lang="tr-TR" sz="2000" dirty="0" smtClean="0"/>
              <a:t>denetlemek için </a:t>
            </a:r>
            <a:r>
              <a:rPr lang="tr-TR" sz="2000" b="1" dirty="0" smtClean="0">
                <a:solidFill>
                  <a:srgbClr val="9900CC"/>
                </a:solidFill>
              </a:rPr>
              <a:t>önermelerin tümünün</a:t>
            </a:r>
            <a:br>
              <a:rPr lang="tr-TR" sz="2000" b="1" dirty="0" smtClean="0">
                <a:solidFill>
                  <a:srgbClr val="9900CC"/>
                </a:solidFill>
              </a:rPr>
            </a:br>
            <a:r>
              <a:rPr lang="tr-TR" sz="2000" b="1" dirty="0" smtClean="0">
                <a:solidFill>
                  <a:srgbClr val="9900CC"/>
                </a:solidFill>
              </a:rPr>
              <a:t>değili alınır </a:t>
            </a:r>
            <a:r>
              <a:rPr lang="tr-TR" sz="2000" dirty="0" smtClean="0"/>
              <a:t>ve işlem sonunda </a:t>
            </a:r>
            <a:r>
              <a:rPr lang="tr-TR" sz="2000" b="1" dirty="0" smtClean="0">
                <a:solidFill>
                  <a:srgbClr val="0070C0"/>
                </a:solidFill>
              </a:rPr>
              <a:t>yollar kapalı ise</a:t>
            </a:r>
            <a:r>
              <a:rPr lang="tr-TR" sz="2000" dirty="0" smtClean="0"/>
              <a:t> önerme geçerli, </a:t>
            </a:r>
            <a:r>
              <a:rPr lang="tr-TR" sz="2000" b="1" dirty="0" smtClean="0">
                <a:solidFill>
                  <a:srgbClr val="C00000"/>
                </a:solidFill>
              </a:rPr>
              <a:t>yollardan en az</a:t>
            </a:r>
            <a:br>
              <a:rPr lang="tr-TR" sz="2000" b="1" dirty="0" smtClean="0">
                <a:solidFill>
                  <a:srgbClr val="C00000"/>
                </a:solidFill>
              </a:rPr>
            </a:br>
            <a:r>
              <a:rPr lang="tr-TR" sz="2000" b="1" dirty="0" smtClean="0">
                <a:solidFill>
                  <a:srgbClr val="C00000"/>
                </a:solidFill>
              </a:rPr>
              <a:t>biri açık</a:t>
            </a:r>
            <a:r>
              <a:rPr lang="tr-TR" sz="2000" dirty="0" smtClean="0"/>
              <a:t> ise önerme </a:t>
            </a:r>
            <a:r>
              <a:rPr lang="tr-TR" sz="2000" b="1" dirty="0" smtClean="0"/>
              <a:t>geçersizdir.</a:t>
            </a:r>
            <a:endParaRPr lang="tr-TR" sz="2000" b="1" dirty="0"/>
          </a:p>
        </p:txBody>
      </p:sp>
      <p:sp>
        <p:nvSpPr>
          <p:cNvPr id="4" name="3 Dikdörtgen"/>
          <p:cNvSpPr/>
          <p:nvPr/>
        </p:nvSpPr>
        <p:spPr>
          <a:xfrm>
            <a:off x="539552" y="1916832"/>
            <a:ext cx="3168352" cy="646331"/>
          </a:xfrm>
          <a:prstGeom prst="rect">
            <a:avLst/>
          </a:prstGeom>
        </p:spPr>
        <p:txBody>
          <a:bodyPr wrap="square">
            <a:spAutoFit/>
          </a:bodyPr>
          <a:lstStyle/>
          <a:p>
            <a:r>
              <a:rPr lang="tr-TR" b="1" dirty="0" smtClean="0"/>
              <a:t>Örnek: (p∧q) → (q→p) önermesi geçerli midir?</a:t>
            </a:r>
            <a:endParaRPr lang="tr-TR" dirty="0"/>
          </a:p>
        </p:txBody>
      </p:sp>
      <p:sp>
        <p:nvSpPr>
          <p:cNvPr id="5" name="4 Dikdörtgen"/>
          <p:cNvSpPr/>
          <p:nvPr/>
        </p:nvSpPr>
        <p:spPr>
          <a:xfrm>
            <a:off x="4932040" y="1916833"/>
            <a:ext cx="3312368" cy="646331"/>
          </a:xfrm>
          <a:prstGeom prst="rect">
            <a:avLst/>
          </a:prstGeom>
        </p:spPr>
        <p:txBody>
          <a:bodyPr wrap="square">
            <a:spAutoFit/>
          </a:bodyPr>
          <a:lstStyle/>
          <a:p>
            <a:r>
              <a:rPr lang="tr-TR" b="1" dirty="0" smtClean="0"/>
              <a:t>Örnek: (p∨q) ∨ (∼p∧∼q) önermesi geçerli midir?</a:t>
            </a:r>
            <a:endParaRPr lang="tr-TR" dirty="0"/>
          </a:p>
        </p:txBody>
      </p:sp>
      <p:pic>
        <p:nvPicPr>
          <p:cNvPr id="8194" name="Picture 2"/>
          <p:cNvPicPr>
            <a:picLocks noChangeAspect="1" noChangeArrowheads="1"/>
          </p:cNvPicPr>
          <p:nvPr/>
        </p:nvPicPr>
        <p:blipFill>
          <a:blip r:embed="rId2" cstate="print"/>
          <a:srcRect/>
          <a:stretch>
            <a:fillRect/>
          </a:stretch>
        </p:blipFill>
        <p:spPr bwMode="auto">
          <a:xfrm>
            <a:off x="395536" y="2708920"/>
            <a:ext cx="2808312" cy="414908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572000" y="2636912"/>
            <a:ext cx="3250679" cy="396044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498178"/>
          </a:xfrm>
        </p:spPr>
        <p:txBody>
          <a:bodyPr>
            <a:noAutofit/>
          </a:bodyPr>
          <a:lstStyle/>
          <a:p>
            <a:pPr algn="l"/>
            <a:r>
              <a:rPr lang="tr-TR" sz="2400" b="1" dirty="0" smtClean="0">
                <a:solidFill>
                  <a:srgbClr val="FF0000"/>
                </a:solidFill>
              </a:rPr>
              <a:t>Çıkarımların Geçerliliği</a:t>
            </a:r>
            <a:r>
              <a:rPr lang="tr-TR" sz="2000" b="1" dirty="0" smtClean="0"/>
              <a:t/>
            </a:r>
            <a:br>
              <a:rPr lang="tr-TR" sz="2000" b="1" dirty="0" smtClean="0"/>
            </a:br>
            <a:r>
              <a:rPr lang="tr-TR" sz="2000" b="1" dirty="0" smtClean="0"/>
              <a:t>Ç</a:t>
            </a:r>
            <a:r>
              <a:rPr lang="tr-TR" sz="2000" dirty="0" smtClean="0"/>
              <a:t>ıkarımın her bir öncülünün ve sonucunun değili </a:t>
            </a:r>
            <a:r>
              <a:rPr lang="tr-TR" sz="2000" b="1" dirty="0" smtClean="0">
                <a:solidFill>
                  <a:srgbClr val="C00000"/>
                </a:solidFill>
              </a:rPr>
              <a:t>alt alta yazılır</a:t>
            </a:r>
            <a:r>
              <a:rPr lang="tr-TR" sz="2000" dirty="0" smtClean="0"/>
              <a:t>. Çözümleme sonunda </a:t>
            </a:r>
            <a:r>
              <a:rPr lang="tr-TR" sz="2000" b="1" dirty="0" smtClean="0">
                <a:solidFill>
                  <a:srgbClr val="006600"/>
                </a:solidFill>
              </a:rPr>
              <a:t>tüm yollar kapalı ise çıkarım geçerli</a:t>
            </a:r>
            <a:r>
              <a:rPr lang="tr-TR" sz="2000" dirty="0" smtClean="0"/>
              <a:t>, </a:t>
            </a:r>
            <a:r>
              <a:rPr lang="tr-TR" sz="2000" b="1" dirty="0" smtClean="0">
                <a:solidFill>
                  <a:srgbClr val="9900CC"/>
                </a:solidFill>
              </a:rPr>
              <a:t>değilse çıkarım geçersizdir.</a:t>
            </a:r>
            <a:r>
              <a:rPr lang="tr-TR" sz="2000" dirty="0" smtClean="0"/>
              <a:t> </a:t>
            </a:r>
            <a:r>
              <a:rPr lang="tr-TR" sz="2000" b="1" dirty="0" smtClean="0"/>
              <a:t>Çünkü</a:t>
            </a:r>
            <a:r>
              <a:rPr lang="tr-TR" sz="2000" dirty="0" smtClean="0"/>
              <a:t> </a:t>
            </a:r>
            <a:r>
              <a:rPr lang="tr-TR" sz="2000" u="heavy" dirty="0" smtClean="0">
                <a:uFill>
                  <a:solidFill>
                    <a:srgbClr val="FF0000"/>
                  </a:solidFill>
                </a:uFill>
              </a:rPr>
              <a:t>yollardan birinin açık </a:t>
            </a:r>
            <a:r>
              <a:rPr lang="tr-TR" sz="2000" b="1" dirty="0" smtClean="0">
                <a:solidFill>
                  <a:srgbClr val="3333CC"/>
                </a:solidFill>
              </a:rPr>
              <a:t>olması</a:t>
            </a:r>
            <a:r>
              <a:rPr lang="tr-TR" sz="2000" dirty="0" smtClean="0"/>
              <a:t>, değillenmiş sonuç ile öncüllerin </a:t>
            </a:r>
            <a:r>
              <a:rPr lang="tr-TR" sz="2000" dirty="0" smtClean="0">
                <a:solidFill>
                  <a:srgbClr val="3333CC"/>
                </a:solidFill>
              </a:rPr>
              <a:t>aynı anda doğru olması anlamına</a:t>
            </a:r>
            <a:r>
              <a:rPr lang="tr-TR" sz="2000" dirty="0" smtClean="0"/>
              <a:t> gelir.</a:t>
            </a:r>
            <a:endParaRPr lang="tr-TR" sz="2000" dirty="0"/>
          </a:p>
        </p:txBody>
      </p:sp>
      <p:sp>
        <p:nvSpPr>
          <p:cNvPr id="3" name="2 Dikdörtgen"/>
          <p:cNvSpPr/>
          <p:nvPr/>
        </p:nvSpPr>
        <p:spPr>
          <a:xfrm>
            <a:off x="323528" y="1916832"/>
            <a:ext cx="4032448" cy="646331"/>
          </a:xfrm>
          <a:prstGeom prst="rect">
            <a:avLst/>
          </a:prstGeom>
        </p:spPr>
        <p:txBody>
          <a:bodyPr wrap="square">
            <a:spAutoFit/>
          </a:bodyPr>
          <a:lstStyle/>
          <a:p>
            <a:r>
              <a:rPr lang="tr-TR" b="1" dirty="0" smtClean="0"/>
              <a:t>Örnek: (p∧∼q), (p→q) ∴p çıkarımı geçerli midir?</a:t>
            </a:r>
            <a:endParaRPr lang="tr-TR" dirty="0"/>
          </a:p>
        </p:txBody>
      </p:sp>
      <p:pic>
        <p:nvPicPr>
          <p:cNvPr id="9218" name="Picture 2"/>
          <p:cNvPicPr>
            <a:picLocks noChangeAspect="1" noChangeArrowheads="1"/>
          </p:cNvPicPr>
          <p:nvPr/>
        </p:nvPicPr>
        <p:blipFill>
          <a:blip r:embed="rId2" cstate="print"/>
          <a:srcRect/>
          <a:stretch>
            <a:fillRect/>
          </a:stretch>
        </p:blipFill>
        <p:spPr bwMode="auto">
          <a:xfrm>
            <a:off x="4211960" y="1628800"/>
            <a:ext cx="4464496" cy="504056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712968" cy="6106690"/>
          </a:xfrm>
        </p:spPr>
        <p:txBody>
          <a:bodyPr>
            <a:normAutofit/>
          </a:bodyPr>
          <a:lstStyle/>
          <a:p>
            <a:pPr algn="l"/>
            <a:r>
              <a:rPr lang="tr-TR" sz="2000" b="1" dirty="0" smtClean="0"/>
              <a:t>C. NİCELEME MANTIĞI (YÜKLEMLER MANTIĞI)</a:t>
            </a:r>
            <a:br>
              <a:rPr lang="tr-TR" sz="2000" b="1" dirty="0" smtClean="0"/>
            </a:br>
            <a:r>
              <a:rPr lang="tr-TR" sz="2000" b="1" dirty="0" smtClean="0"/>
              <a:t/>
            </a:r>
            <a:br>
              <a:rPr lang="tr-TR" sz="2000" b="1" dirty="0" smtClean="0"/>
            </a:br>
            <a:r>
              <a:rPr lang="tr-TR" sz="2000" b="1" dirty="0" smtClean="0"/>
              <a:t> Önermeler mantığı, </a:t>
            </a:r>
            <a:r>
              <a:rPr lang="tr-TR" sz="2000" u="heavy" dirty="0" smtClean="0">
                <a:uFill>
                  <a:solidFill>
                    <a:srgbClr val="FF0000"/>
                  </a:solidFill>
                </a:uFill>
              </a:rPr>
              <a:t>önermeleri ve çıkarımları nitelik yönünden ele aldığı </a:t>
            </a:r>
            <a:r>
              <a:rPr lang="tr-TR" sz="2000" dirty="0" smtClean="0"/>
              <a:t>için </a:t>
            </a:r>
            <a:r>
              <a:rPr lang="tr-TR" sz="2000" dirty="0" smtClean="0">
                <a:solidFill>
                  <a:srgbClr val="006600"/>
                </a:solidFill>
              </a:rPr>
              <a:t>önermelerin niceliğini göstermede yetersizdir</a:t>
            </a:r>
            <a:r>
              <a:rPr lang="tr-TR" sz="2000" dirty="0" smtClean="0"/>
              <a:t>.</a:t>
            </a:r>
            <a:br>
              <a:rPr lang="tr-TR" sz="2000" dirty="0" smtClean="0"/>
            </a:br>
            <a:r>
              <a:rPr lang="tr-TR" sz="2000" dirty="0" smtClean="0"/>
              <a:t/>
            </a:r>
            <a:br>
              <a:rPr lang="tr-TR" sz="2000" dirty="0" smtClean="0"/>
            </a:br>
            <a:r>
              <a:rPr lang="tr-TR" sz="2000" dirty="0" smtClean="0"/>
              <a:t> </a:t>
            </a:r>
            <a:r>
              <a:rPr lang="tr-TR" sz="2000" b="1" dirty="0" smtClean="0">
                <a:solidFill>
                  <a:srgbClr val="9900CC"/>
                </a:solidFill>
              </a:rPr>
              <a:t>Niceleme mantığı</a:t>
            </a:r>
            <a:r>
              <a:rPr lang="tr-TR" sz="2000" dirty="0" smtClean="0"/>
              <a:t>, </a:t>
            </a:r>
            <a:r>
              <a:rPr lang="tr-TR" sz="2000" b="1" dirty="0" smtClean="0">
                <a:solidFill>
                  <a:srgbClr val="3333CC"/>
                </a:solidFill>
              </a:rPr>
              <a:t>önermeler mantığının</a:t>
            </a:r>
            <a:r>
              <a:rPr lang="tr-TR" sz="2000" dirty="0" smtClean="0"/>
              <a:t> bu tur eksikliklerini ortadan kaldırarak </a:t>
            </a:r>
            <a:r>
              <a:rPr lang="tr-TR" sz="2000" b="1" dirty="0" smtClean="0">
                <a:solidFill>
                  <a:schemeClr val="accent6">
                    <a:lumMod val="50000"/>
                  </a:schemeClr>
                </a:solidFill>
              </a:rPr>
              <a:t>önermelerin ve çıkarımların </a:t>
            </a:r>
            <a:r>
              <a:rPr lang="tr-TR" sz="2000" u="heavy" dirty="0" smtClean="0">
                <a:uFill>
                  <a:solidFill>
                    <a:srgbClr val="002060"/>
                  </a:solidFill>
                </a:uFill>
              </a:rPr>
              <a:t>daha ayrıntılı sembolleştirilmesini sağlar. </a:t>
            </a:r>
            <a:r>
              <a:rPr lang="tr-TR" sz="2000" b="1" dirty="0" smtClean="0"/>
              <a:t>Ayrıca</a:t>
            </a:r>
            <a:r>
              <a:rPr lang="tr-TR" sz="2000" dirty="0" smtClean="0"/>
              <a:t> niceleme mantığında önermeler mantığı değişmezlerine (</a:t>
            </a:r>
            <a:r>
              <a:rPr lang="tr-TR" sz="2000" b="1" dirty="0" smtClean="0">
                <a:solidFill>
                  <a:schemeClr val="accent6">
                    <a:lumMod val="50000"/>
                  </a:schemeClr>
                </a:solidFill>
              </a:rPr>
              <a:t>değil, ve, veya, ise, ancak ve ancak</a:t>
            </a:r>
            <a:r>
              <a:rPr lang="tr-TR" sz="2000" dirty="0" smtClean="0"/>
              <a:t>) niceleyiciler </a:t>
            </a:r>
            <a:r>
              <a:rPr lang="tr-TR" sz="2000" b="1" dirty="0" smtClean="0">
                <a:solidFill>
                  <a:srgbClr val="006600"/>
                </a:solidFill>
              </a:rPr>
              <a:t>(her, bazı)</a:t>
            </a:r>
            <a:r>
              <a:rPr lang="tr-TR" sz="2000" dirty="0" smtClean="0"/>
              <a:t> de eklenerek </a:t>
            </a:r>
            <a:r>
              <a:rPr lang="tr-TR" sz="2000" b="1" dirty="0" smtClean="0">
                <a:solidFill>
                  <a:srgbClr val="3333CC"/>
                </a:solidFill>
              </a:rPr>
              <a:t>iki değerli mantık </a:t>
            </a:r>
            <a:r>
              <a:rPr lang="tr-TR" sz="2000" dirty="0" smtClean="0"/>
              <a:t>genişletilir.</a:t>
            </a:r>
            <a:br>
              <a:rPr lang="tr-TR" sz="2000" dirty="0" smtClean="0"/>
            </a:br>
            <a:r>
              <a:rPr lang="tr-TR" sz="2000" dirty="0" smtClean="0"/>
              <a:t/>
            </a:r>
            <a:br>
              <a:rPr lang="tr-TR" sz="2000" dirty="0" smtClean="0"/>
            </a:br>
            <a:r>
              <a:rPr lang="tr-TR" sz="2000" b="1" dirty="0" smtClean="0">
                <a:solidFill>
                  <a:srgbClr val="9900CC"/>
                </a:solidFill>
              </a:rPr>
              <a:t> Niceleme mantığına</a:t>
            </a:r>
            <a:r>
              <a:rPr lang="tr-TR" sz="2000" dirty="0" smtClean="0"/>
              <a:t>, önermeleri </a:t>
            </a:r>
            <a:r>
              <a:rPr lang="tr-TR" sz="2000" u="heavy" dirty="0" smtClean="0">
                <a:uFill>
                  <a:solidFill>
                    <a:srgbClr val="006600"/>
                  </a:solidFill>
                </a:uFill>
              </a:rPr>
              <a:t>özne-yüklem ilişkisi </a:t>
            </a:r>
            <a:r>
              <a:rPr lang="tr-TR" sz="2000" dirty="0" smtClean="0"/>
              <a:t>açısından ele aldığı için </a:t>
            </a:r>
            <a:r>
              <a:rPr lang="tr-TR" sz="2000" b="1" dirty="0" smtClean="0"/>
              <a:t>yüklemler mantığı da denir.</a:t>
            </a:r>
            <a:r>
              <a:rPr lang="tr-TR" sz="2000" dirty="0" smtClean="0"/>
              <a:t> </a:t>
            </a:r>
            <a:br>
              <a:rPr lang="tr-TR" sz="2000" dirty="0" smtClean="0"/>
            </a:br>
            <a:r>
              <a:rPr lang="tr-TR" sz="2000" dirty="0" smtClean="0"/>
              <a:t/>
            </a:r>
            <a:br>
              <a:rPr lang="tr-TR" sz="2000" dirty="0" smtClean="0"/>
            </a:br>
            <a:endParaRPr lang="tr-TR"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674642"/>
          </a:xfrm>
        </p:spPr>
        <p:txBody>
          <a:bodyPr>
            <a:normAutofit/>
          </a:bodyPr>
          <a:lstStyle/>
          <a:p>
            <a:pPr algn="l"/>
            <a:r>
              <a:rPr lang="tr-TR" sz="2000" dirty="0" smtClean="0"/>
              <a:t/>
            </a:r>
            <a:br>
              <a:rPr lang="tr-TR" sz="2000" dirty="0" smtClean="0"/>
            </a:br>
            <a:r>
              <a:rPr lang="tr-TR" sz="2000" b="1" dirty="0" smtClean="0">
                <a:solidFill>
                  <a:srgbClr val="FF0000"/>
                </a:solidFill>
              </a:rPr>
              <a:t> 1. Sembolleştirme</a:t>
            </a:r>
            <a:br>
              <a:rPr lang="tr-TR" sz="2000" b="1" dirty="0" smtClean="0">
                <a:solidFill>
                  <a:srgbClr val="FF0000"/>
                </a:solidFill>
              </a:rPr>
            </a:br>
            <a:r>
              <a:rPr lang="tr-TR" sz="2000" b="1" dirty="0" smtClean="0"/>
              <a:t/>
            </a:r>
            <a:br>
              <a:rPr lang="tr-TR" sz="2000" b="1" dirty="0" smtClean="0"/>
            </a:br>
            <a:r>
              <a:rPr lang="tr-TR" sz="2000" b="1" dirty="0" smtClean="0">
                <a:solidFill>
                  <a:srgbClr val="3333CC"/>
                </a:solidFill>
              </a:rPr>
              <a:t>Niceleme mantığında </a:t>
            </a:r>
            <a:r>
              <a:rPr lang="tr-TR" sz="2000" dirty="0" smtClean="0"/>
              <a:t>bir </a:t>
            </a:r>
            <a:r>
              <a:rPr lang="tr-TR" sz="2000" u="heavy" dirty="0" smtClean="0">
                <a:uFill>
                  <a:solidFill>
                    <a:srgbClr val="FF0000"/>
                  </a:solidFill>
                </a:uFill>
              </a:rPr>
              <a:t>önermeyi veya çıkarımı sembolleştirmek </a:t>
            </a:r>
            <a:r>
              <a:rPr lang="tr-TR" sz="2000" dirty="0" smtClean="0"/>
              <a:t>için </a:t>
            </a:r>
            <a:r>
              <a:rPr lang="tr-TR" sz="2000" b="1" dirty="0" smtClean="0">
                <a:solidFill>
                  <a:srgbClr val="006600"/>
                </a:solidFill>
              </a:rPr>
              <a:t>ihtiyaç duyulan mantık değişmezleri </a:t>
            </a:r>
            <a:r>
              <a:rPr lang="tr-TR" sz="2000" b="1" dirty="0" smtClean="0"/>
              <a:t>şunlardır:</a:t>
            </a:r>
            <a:br>
              <a:rPr lang="tr-TR" sz="2000" b="1" dirty="0" smtClean="0"/>
            </a:br>
            <a:r>
              <a:rPr lang="tr-TR" sz="2000" dirty="0" smtClean="0"/>
              <a:t/>
            </a:r>
            <a:br>
              <a:rPr lang="tr-TR" sz="2000" dirty="0" smtClean="0"/>
            </a:br>
            <a:r>
              <a:rPr lang="it-IT" sz="2000" b="1" dirty="0" smtClean="0">
                <a:solidFill>
                  <a:srgbClr val="3333CC"/>
                </a:solidFill>
              </a:rPr>
              <a:t>1) a, b, c, d gibi ad sembolleri</a:t>
            </a:r>
            <a:r>
              <a:rPr lang="tr-TR" sz="2000" b="1" dirty="0" smtClean="0">
                <a:solidFill>
                  <a:srgbClr val="3333CC"/>
                </a:solidFill>
              </a:rPr>
              <a:t/>
            </a:r>
            <a:br>
              <a:rPr lang="tr-TR" sz="2000" b="1" dirty="0" smtClean="0">
                <a:solidFill>
                  <a:srgbClr val="3333CC"/>
                </a:solidFill>
              </a:rPr>
            </a:br>
            <a:r>
              <a:rPr lang="it-IT" sz="2000" b="1" dirty="0" smtClean="0">
                <a:solidFill>
                  <a:srgbClr val="3333CC"/>
                </a:solidFill>
              </a:rPr>
              <a:t/>
            </a:r>
            <a:br>
              <a:rPr lang="it-IT" sz="2000" b="1" dirty="0" smtClean="0">
                <a:solidFill>
                  <a:srgbClr val="3333CC"/>
                </a:solidFill>
              </a:rPr>
            </a:br>
            <a:r>
              <a:rPr lang="pt-BR" sz="2000" b="1" dirty="0" smtClean="0"/>
              <a:t>2) F, G, H gibi yüklem sembolleri</a:t>
            </a:r>
            <a:r>
              <a:rPr lang="tr-TR" sz="2000" b="1" dirty="0" smtClean="0"/>
              <a:t/>
            </a:r>
            <a:br>
              <a:rPr lang="tr-TR" sz="2000" b="1" dirty="0" smtClean="0"/>
            </a:br>
            <a:r>
              <a:rPr lang="pt-BR" sz="2000" b="1" dirty="0" smtClean="0"/>
              <a:t/>
            </a:r>
            <a:br>
              <a:rPr lang="pt-BR" sz="2000" b="1" dirty="0" smtClean="0"/>
            </a:br>
            <a:r>
              <a:rPr lang="tr-TR" sz="2000" b="1" dirty="0" smtClean="0">
                <a:solidFill>
                  <a:schemeClr val="tx2"/>
                </a:solidFill>
              </a:rPr>
              <a:t>3) Tümel niceleme için A, tikel niceleme için E olmak</a:t>
            </a:r>
            <a:r>
              <a:rPr lang="tr-TR" sz="2000" b="1" dirty="0" smtClean="0"/>
              <a:t> </a:t>
            </a:r>
            <a:r>
              <a:rPr lang="tr-TR" sz="2000" b="1" dirty="0" smtClean="0">
                <a:solidFill>
                  <a:srgbClr val="3333CC"/>
                </a:solidFill>
              </a:rPr>
              <a:t>üzere iki adet niceleme işareti</a:t>
            </a:r>
            <a:r>
              <a:rPr lang="tr-TR" sz="2000" b="1" dirty="0" smtClean="0"/>
              <a:t/>
            </a:r>
            <a:br>
              <a:rPr lang="tr-TR" sz="2000" b="1" dirty="0" smtClean="0"/>
            </a:br>
            <a:r>
              <a:rPr lang="tr-TR" sz="2000" b="1" dirty="0" smtClean="0"/>
              <a:t>4) ∧, ∨, → gibi önerme eklemleri</a:t>
            </a:r>
            <a:br>
              <a:rPr lang="tr-TR" sz="2000" b="1" dirty="0" smtClean="0"/>
            </a:br>
            <a:r>
              <a:rPr lang="tr-TR" sz="2000" b="1" dirty="0" smtClean="0"/>
              <a:t/>
            </a:r>
            <a:br>
              <a:rPr lang="tr-TR" sz="2000" b="1" dirty="0" smtClean="0"/>
            </a:br>
            <a:r>
              <a:rPr lang="tr-TR" sz="2000" b="1" dirty="0" smtClean="0">
                <a:solidFill>
                  <a:srgbClr val="3333CC"/>
                </a:solidFill>
              </a:rPr>
              <a:t>5) Belirsiz olan adları göstermek için kullanılan x, y, z gibi harf değişkenleri</a:t>
            </a:r>
            <a:endParaRPr lang="tr-TR" sz="2000" b="1" dirty="0">
              <a:solidFill>
                <a:srgbClr val="3333CC"/>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3514402"/>
          </a:xfrm>
        </p:spPr>
        <p:txBody>
          <a:bodyPr>
            <a:normAutofit/>
          </a:bodyPr>
          <a:lstStyle/>
          <a:p>
            <a:pPr algn="l"/>
            <a:r>
              <a:rPr lang="tr-TR" sz="2800" dirty="0" smtClean="0"/>
              <a:t>Hava karlı ise kartopu oynayacağım.</a:t>
            </a:r>
            <a:br>
              <a:rPr lang="tr-TR" sz="2800" dirty="0" smtClean="0"/>
            </a:br>
            <a:r>
              <a:rPr lang="tr-TR" sz="2800" dirty="0" smtClean="0"/>
              <a:t>  </a:t>
            </a:r>
            <a:r>
              <a:rPr lang="tr-TR" sz="2800" b="1" dirty="0" smtClean="0"/>
              <a:t>a       F       </a:t>
            </a:r>
            <a:r>
              <a:rPr lang="tr-TR" sz="2800" dirty="0" smtClean="0"/>
              <a:t>→</a:t>
            </a:r>
            <a:r>
              <a:rPr lang="tr-TR" sz="2800" b="1" dirty="0" smtClean="0"/>
              <a:t>       b                    G          Fa</a:t>
            </a:r>
            <a:r>
              <a:rPr lang="tr-TR" sz="2800" dirty="0" smtClean="0"/>
              <a:t>→ </a:t>
            </a:r>
            <a:r>
              <a:rPr lang="tr-TR" sz="2800" dirty="0" err="1" smtClean="0"/>
              <a:t>Gb</a:t>
            </a:r>
            <a:r>
              <a:rPr lang="tr-TR" sz="2800" dirty="0" smtClean="0"/>
              <a:t/>
            </a:r>
            <a:br>
              <a:rPr lang="tr-TR" sz="2800" dirty="0" smtClean="0"/>
            </a:br>
            <a:r>
              <a:rPr lang="tr-TR" sz="2800" dirty="0" smtClean="0"/>
              <a:t/>
            </a:r>
            <a:br>
              <a:rPr lang="tr-TR" sz="2800" dirty="0" smtClean="0"/>
            </a:br>
            <a:r>
              <a:rPr lang="tr-TR" sz="2800" dirty="0" smtClean="0"/>
              <a:t/>
            </a:r>
            <a:br>
              <a:rPr lang="tr-TR" sz="2800" dirty="0" smtClean="0"/>
            </a:br>
            <a:r>
              <a:rPr lang="tr-TR" sz="2800" b="1" u="sng" dirty="0" smtClean="0">
                <a:uFill>
                  <a:solidFill>
                    <a:srgbClr val="006600"/>
                  </a:solidFill>
                </a:uFill>
              </a:rPr>
              <a:t/>
            </a:r>
            <a:br>
              <a:rPr lang="tr-TR" sz="2800" b="1" u="sng" dirty="0" smtClean="0">
                <a:uFill>
                  <a:solidFill>
                    <a:srgbClr val="006600"/>
                  </a:solidFill>
                </a:uFill>
              </a:rPr>
            </a:br>
            <a:r>
              <a:rPr lang="tr-TR" sz="2800" b="1" u="sng" dirty="0" smtClean="0">
                <a:uFill>
                  <a:solidFill>
                    <a:srgbClr val="006600"/>
                  </a:solidFill>
                </a:uFill>
              </a:rPr>
              <a:t>Emre</a:t>
            </a:r>
            <a:r>
              <a:rPr lang="tr-TR" sz="2800" b="1" dirty="0" smtClean="0"/>
              <a:t> ve </a:t>
            </a:r>
            <a:r>
              <a:rPr lang="tr-TR" sz="2800" b="1" u="sng" dirty="0" smtClean="0">
                <a:uFill>
                  <a:solidFill>
                    <a:srgbClr val="006600"/>
                  </a:solidFill>
                </a:uFill>
              </a:rPr>
              <a:t>Elif</a:t>
            </a:r>
            <a:r>
              <a:rPr lang="tr-TR" sz="2800" b="1" dirty="0" smtClean="0"/>
              <a:t> </a:t>
            </a:r>
            <a:r>
              <a:rPr lang="tr-TR" sz="2800" b="1" u="sng" dirty="0" smtClean="0">
                <a:uFill>
                  <a:solidFill>
                    <a:srgbClr val="FF0000"/>
                  </a:solidFill>
                </a:uFill>
              </a:rPr>
              <a:t>kardeştir </a:t>
            </a:r>
            <a:r>
              <a:rPr lang="tr-TR" sz="2800" b="1" dirty="0" smtClean="0">
                <a:uFill>
                  <a:solidFill>
                    <a:srgbClr val="FF0000"/>
                  </a:solidFill>
                </a:uFill>
              </a:rPr>
              <a:t>            </a:t>
            </a:r>
            <a:r>
              <a:rPr lang="tr-TR" sz="2800" b="1" dirty="0" smtClean="0"/>
              <a:t> </a:t>
            </a:r>
            <a:r>
              <a:rPr lang="tr-TR" sz="2800" dirty="0" smtClean="0"/>
              <a:t>Fab ( 2'li yüklem )</a:t>
            </a:r>
            <a:r>
              <a:rPr lang="tr-TR" sz="2800" b="1" u="sng" dirty="0" smtClean="0">
                <a:uFill>
                  <a:solidFill>
                    <a:srgbClr val="FF0000"/>
                  </a:solidFill>
                </a:uFill>
              </a:rPr>
              <a:t/>
            </a:r>
            <a:br>
              <a:rPr lang="tr-TR" sz="2800" b="1" u="sng" dirty="0" smtClean="0">
                <a:uFill>
                  <a:solidFill>
                    <a:srgbClr val="FF0000"/>
                  </a:solidFill>
                </a:uFill>
              </a:rPr>
            </a:br>
            <a:r>
              <a:rPr lang="tr-TR" sz="2800" b="1" dirty="0" smtClean="0"/>
              <a:t>a              b         F                      </a:t>
            </a:r>
            <a:endParaRPr lang="tr-TR" sz="2800" b="1" dirty="0"/>
          </a:p>
        </p:txBody>
      </p:sp>
      <p:pic>
        <p:nvPicPr>
          <p:cNvPr id="10242" name="Picture 2"/>
          <p:cNvPicPr>
            <a:picLocks noChangeAspect="1" noChangeArrowheads="1"/>
          </p:cNvPicPr>
          <p:nvPr/>
        </p:nvPicPr>
        <p:blipFill>
          <a:blip r:embed="rId2" cstate="print"/>
          <a:srcRect/>
          <a:stretch>
            <a:fillRect/>
          </a:stretch>
        </p:blipFill>
        <p:spPr bwMode="auto">
          <a:xfrm>
            <a:off x="3923928" y="2852936"/>
            <a:ext cx="561975" cy="13335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67544" y="4077072"/>
            <a:ext cx="6552728" cy="2376264"/>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1115616" y="2420888"/>
          <a:ext cx="7416824" cy="2956560"/>
        </p:xfrm>
        <a:graphic>
          <a:graphicData uri="http://schemas.openxmlformats.org/drawingml/2006/table">
            <a:tbl>
              <a:tblPr firstRow="1" bandRow="1">
                <a:tableStyleId>{F5AB1C69-6EDB-4FF4-983F-18BD219EF322}</a:tableStyleId>
              </a:tblPr>
              <a:tblGrid>
                <a:gridCol w="2741000"/>
                <a:gridCol w="2337912"/>
                <a:gridCol w="2337912"/>
              </a:tblGrid>
              <a:tr h="361177">
                <a:tc>
                  <a:txBody>
                    <a:bodyPr/>
                    <a:lstStyle/>
                    <a:p>
                      <a:r>
                        <a:rPr lang="tr-TR" sz="1800" b="1" kern="1200" baseline="0" dirty="0" smtClean="0">
                          <a:solidFill>
                            <a:schemeClr val="tx1"/>
                          </a:solidFill>
                          <a:latin typeface="+mn-lt"/>
                          <a:ea typeface="+mn-ea"/>
                          <a:cs typeface="+mn-cs"/>
                        </a:rPr>
                        <a:t>Önermeler</a:t>
                      </a:r>
                      <a:endParaRPr lang="tr-TR" b="1" dirty="0">
                        <a:solidFill>
                          <a:schemeClr val="tx1"/>
                        </a:solidFill>
                      </a:endParaRPr>
                    </a:p>
                  </a:txBody>
                  <a:tcPr/>
                </a:tc>
                <a:tc>
                  <a:txBody>
                    <a:bodyPr/>
                    <a:lstStyle/>
                    <a:p>
                      <a:r>
                        <a:rPr lang="tr-TR" sz="1800" b="1" kern="1200" baseline="0" dirty="0" smtClean="0">
                          <a:solidFill>
                            <a:schemeClr val="tx1"/>
                          </a:solidFill>
                          <a:latin typeface="+mn-lt"/>
                          <a:ea typeface="+mn-ea"/>
                          <a:cs typeface="+mn-cs"/>
                        </a:rPr>
                        <a:t>Önermeler Mantığı</a:t>
                      </a:r>
                      <a:endParaRPr lang="tr-TR" b="1" dirty="0">
                        <a:solidFill>
                          <a:schemeClr val="tx1"/>
                        </a:solidFill>
                      </a:endParaRPr>
                    </a:p>
                  </a:txBody>
                  <a:tcPr/>
                </a:tc>
                <a:tc>
                  <a:txBody>
                    <a:bodyPr/>
                    <a:lstStyle/>
                    <a:p>
                      <a:r>
                        <a:rPr lang="tr-TR" sz="1800" b="1" kern="1200" baseline="0" dirty="0" smtClean="0">
                          <a:solidFill>
                            <a:schemeClr val="tx1"/>
                          </a:solidFill>
                          <a:latin typeface="+mn-lt"/>
                          <a:ea typeface="+mn-ea"/>
                          <a:cs typeface="+mn-cs"/>
                        </a:rPr>
                        <a:t>Niceleme Mantığı</a:t>
                      </a:r>
                      <a:endParaRPr lang="tr-TR" b="1" dirty="0">
                        <a:solidFill>
                          <a:schemeClr val="tx1"/>
                        </a:solidFill>
                      </a:endParaRPr>
                    </a:p>
                  </a:txBody>
                  <a:tcPr/>
                </a:tc>
              </a:tr>
              <a:tr h="361177">
                <a:tc>
                  <a:txBody>
                    <a:bodyPr/>
                    <a:lstStyle/>
                    <a:p>
                      <a:r>
                        <a:rPr lang="tr-TR" sz="2000" b="1" kern="1200" baseline="0" dirty="0" smtClean="0">
                          <a:solidFill>
                            <a:schemeClr val="tx1"/>
                          </a:solidFill>
                          <a:latin typeface="+mn-lt"/>
                          <a:ea typeface="+mn-ea"/>
                          <a:cs typeface="+mn-cs"/>
                        </a:rPr>
                        <a:t>Osman ressamdır.</a:t>
                      </a:r>
                      <a:endParaRPr lang="tr-TR" sz="2000" b="1" dirty="0">
                        <a:solidFill>
                          <a:schemeClr val="tx1"/>
                        </a:solidFill>
                      </a:endParaRPr>
                    </a:p>
                  </a:txBody>
                  <a:tcPr/>
                </a:tc>
                <a:tc>
                  <a:txBody>
                    <a:bodyPr/>
                    <a:lstStyle/>
                    <a:p>
                      <a:r>
                        <a:rPr lang="tr-TR" sz="2000" b="1" kern="1200" baseline="0" dirty="0" smtClean="0">
                          <a:solidFill>
                            <a:schemeClr val="dk1"/>
                          </a:solidFill>
                          <a:latin typeface="+mn-lt"/>
                          <a:ea typeface="+mn-ea"/>
                          <a:cs typeface="+mn-cs"/>
                        </a:rPr>
                        <a:t>p</a:t>
                      </a:r>
                      <a:endParaRPr lang="tr-TR" sz="2000" b="1" dirty="0">
                        <a:solidFill>
                          <a:schemeClr val="tx1"/>
                        </a:solidFill>
                      </a:endParaRPr>
                    </a:p>
                  </a:txBody>
                  <a:tcPr/>
                </a:tc>
                <a:tc>
                  <a:txBody>
                    <a:bodyPr/>
                    <a:lstStyle/>
                    <a:p>
                      <a:r>
                        <a:rPr lang="tr-TR" sz="2000" b="1" dirty="0" smtClean="0">
                          <a:solidFill>
                            <a:schemeClr val="tx1"/>
                          </a:solidFill>
                        </a:rPr>
                        <a:t>Fa</a:t>
                      </a:r>
                      <a:endParaRPr lang="tr-TR" sz="2000" b="1" dirty="0">
                        <a:solidFill>
                          <a:schemeClr val="tx1"/>
                        </a:solidFill>
                      </a:endParaRPr>
                    </a:p>
                  </a:txBody>
                  <a:tcPr/>
                </a:tc>
              </a:tr>
              <a:tr h="623402">
                <a:tc>
                  <a:txBody>
                    <a:bodyPr/>
                    <a:lstStyle/>
                    <a:p>
                      <a:r>
                        <a:rPr lang="tr-TR" sz="2000" b="1" kern="1200" baseline="0" dirty="0" smtClean="0">
                          <a:solidFill>
                            <a:schemeClr val="tx1"/>
                          </a:solidFill>
                          <a:latin typeface="+mn-lt"/>
                          <a:ea typeface="+mn-ea"/>
                          <a:cs typeface="+mn-cs"/>
                        </a:rPr>
                        <a:t>Hasan'ın şoför olduğu doğru değildir.</a:t>
                      </a:r>
                      <a:endParaRPr lang="tr-TR" sz="2000" b="1" dirty="0">
                        <a:solidFill>
                          <a:schemeClr val="tx1"/>
                        </a:solidFill>
                      </a:endParaRPr>
                    </a:p>
                  </a:txBody>
                  <a:tcPr/>
                </a:tc>
                <a:tc>
                  <a:txBody>
                    <a:bodyPr/>
                    <a:lstStyle/>
                    <a:p>
                      <a:r>
                        <a:rPr lang="tr-TR" sz="2000" b="1" kern="1200" baseline="0" dirty="0" smtClean="0">
                          <a:solidFill>
                            <a:schemeClr val="dk1"/>
                          </a:solidFill>
                          <a:latin typeface="+mn-lt"/>
                          <a:ea typeface="+mn-ea"/>
                          <a:cs typeface="+mn-cs"/>
                        </a:rPr>
                        <a:t>~p</a:t>
                      </a:r>
                      <a:endParaRPr lang="tr-TR" sz="2000" b="1" dirty="0">
                        <a:solidFill>
                          <a:schemeClr val="tx1"/>
                        </a:solidFill>
                      </a:endParaRPr>
                    </a:p>
                  </a:txBody>
                  <a:tcPr/>
                </a:tc>
                <a:tc>
                  <a:txBody>
                    <a:bodyPr/>
                    <a:lstStyle/>
                    <a:p>
                      <a:r>
                        <a:rPr lang="tr-TR" sz="2000" b="1" kern="1200" baseline="0" dirty="0" smtClean="0">
                          <a:solidFill>
                            <a:schemeClr val="dk1"/>
                          </a:solidFill>
                          <a:latin typeface="+mn-lt"/>
                          <a:ea typeface="+mn-ea"/>
                          <a:cs typeface="+mn-cs"/>
                        </a:rPr>
                        <a:t>∼Fa</a:t>
                      </a:r>
                      <a:endParaRPr lang="tr-TR" sz="2000" b="1" dirty="0">
                        <a:solidFill>
                          <a:schemeClr val="tx1"/>
                        </a:solidFill>
                      </a:endParaRPr>
                    </a:p>
                  </a:txBody>
                  <a:tcPr/>
                </a:tc>
              </a:tr>
              <a:tr h="623402">
                <a:tc>
                  <a:txBody>
                    <a:bodyPr/>
                    <a:lstStyle/>
                    <a:p>
                      <a:r>
                        <a:rPr lang="tr-TR" sz="2000" b="1" kern="1200" baseline="0" dirty="0" smtClean="0">
                          <a:solidFill>
                            <a:schemeClr val="tx1"/>
                          </a:solidFill>
                          <a:latin typeface="+mn-lt"/>
                          <a:ea typeface="+mn-ea"/>
                          <a:cs typeface="+mn-cs"/>
                        </a:rPr>
                        <a:t>Yerçekimi varsa bütün cisimler ağırdır.</a:t>
                      </a:r>
                      <a:endParaRPr lang="tr-TR" sz="2000" b="1" dirty="0">
                        <a:solidFill>
                          <a:schemeClr val="tx1"/>
                        </a:solidFill>
                      </a:endParaRPr>
                    </a:p>
                  </a:txBody>
                  <a:tcPr/>
                </a:tc>
                <a:tc>
                  <a:txBody>
                    <a:bodyPr/>
                    <a:lstStyle/>
                    <a:p>
                      <a:r>
                        <a:rPr lang="tr-TR" sz="2000" b="1" kern="1200" baseline="0" dirty="0" smtClean="0">
                          <a:solidFill>
                            <a:schemeClr val="dk1"/>
                          </a:solidFill>
                          <a:latin typeface="+mn-lt"/>
                          <a:ea typeface="+mn-ea"/>
                          <a:cs typeface="+mn-cs"/>
                        </a:rPr>
                        <a:t>p→q</a:t>
                      </a:r>
                      <a:endParaRPr lang="tr-TR" sz="2000" b="1" dirty="0">
                        <a:solidFill>
                          <a:schemeClr val="tx1"/>
                        </a:solidFill>
                      </a:endParaRPr>
                    </a:p>
                  </a:txBody>
                  <a:tcPr/>
                </a:tc>
                <a:tc>
                  <a:txBody>
                    <a:bodyPr/>
                    <a:lstStyle/>
                    <a:p>
                      <a:r>
                        <a:rPr lang="tr-TR" sz="2000" b="1" kern="1200" baseline="0" dirty="0" smtClean="0">
                          <a:solidFill>
                            <a:schemeClr val="dk1"/>
                          </a:solidFill>
                          <a:latin typeface="+mn-lt"/>
                          <a:ea typeface="+mn-ea"/>
                          <a:cs typeface="+mn-cs"/>
                        </a:rPr>
                        <a:t>Fa→∀xFx</a:t>
                      </a:r>
                      <a:endParaRPr lang="tr-TR" sz="2000" b="1" dirty="0">
                        <a:solidFill>
                          <a:schemeClr val="tx1"/>
                        </a:solidFill>
                      </a:endParaRPr>
                    </a:p>
                  </a:txBody>
                  <a:tcPr/>
                </a:tc>
              </a:tr>
              <a:tr h="361177">
                <a:tc>
                  <a:txBody>
                    <a:bodyPr/>
                    <a:lstStyle/>
                    <a:p>
                      <a:r>
                        <a:rPr lang="tr-TR" sz="2000" b="1" kern="1200" baseline="0" dirty="0" smtClean="0">
                          <a:solidFill>
                            <a:schemeClr val="tx1"/>
                          </a:solidFill>
                          <a:latin typeface="+mn-lt"/>
                          <a:ea typeface="+mn-ea"/>
                          <a:cs typeface="+mn-cs"/>
                        </a:rPr>
                        <a:t>Bazı cisimler ağırdır. </a:t>
                      </a:r>
                      <a:endParaRPr lang="tr-TR" sz="2000" b="1" dirty="0">
                        <a:solidFill>
                          <a:schemeClr val="tx1"/>
                        </a:solidFill>
                      </a:endParaRPr>
                    </a:p>
                  </a:txBody>
                  <a:tcPr/>
                </a:tc>
                <a:tc>
                  <a:txBody>
                    <a:bodyPr/>
                    <a:lstStyle/>
                    <a:p>
                      <a:r>
                        <a:rPr lang="tr-TR" sz="2000" b="1" kern="1200" baseline="0" dirty="0" smtClean="0">
                          <a:solidFill>
                            <a:schemeClr val="dk1"/>
                          </a:solidFill>
                          <a:latin typeface="+mn-lt"/>
                          <a:ea typeface="+mn-ea"/>
                          <a:cs typeface="+mn-cs"/>
                        </a:rPr>
                        <a:t>p</a:t>
                      </a:r>
                      <a:endParaRPr lang="tr-TR" sz="2000" b="1" dirty="0">
                        <a:solidFill>
                          <a:schemeClr val="tx1"/>
                        </a:solidFill>
                      </a:endParaRPr>
                    </a:p>
                  </a:txBody>
                  <a:tcPr/>
                </a:tc>
                <a:tc>
                  <a:txBody>
                    <a:bodyPr/>
                    <a:lstStyle/>
                    <a:p>
                      <a:r>
                        <a:rPr lang="tr-TR" sz="2000" b="1" kern="1200" baseline="0" dirty="0" smtClean="0">
                          <a:solidFill>
                            <a:schemeClr val="dk1"/>
                          </a:solidFill>
                          <a:latin typeface="+mn-lt"/>
                          <a:ea typeface="+mn-ea"/>
                          <a:cs typeface="+mn-cs"/>
                        </a:rPr>
                        <a:t>ExFx</a:t>
                      </a:r>
                      <a:endParaRPr lang="tr-TR" sz="2000" b="1" dirty="0">
                        <a:solidFill>
                          <a:schemeClr val="tx1"/>
                        </a:solidFill>
                      </a:endParaRPr>
                    </a:p>
                  </a:txBody>
                  <a:tcPr/>
                </a:tc>
              </a:tr>
              <a:tr h="361177">
                <a:tc>
                  <a:txBody>
                    <a:bodyPr/>
                    <a:lstStyle/>
                    <a:p>
                      <a:r>
                        <a:rPr lang="tr-TR" sz="2000" b="1" kern="1200" baseline="0" dirty="0" smtClean="0">
                          <a:solidFill>
                            <a:schemeClr val="tx1"/>
                          </a:solidFill>
                          <a:latin typeface="+mn-lt"/>
                          <a:ea typeface="+mn-ea"/>
                          <a:cs typeface="+mn-cs"/>
                        </a:rPr>
                        <a:t>Bazı cisimler ağırdır. </a:t>
                      </a:r>
                      <a:endParaRPr lang="tr-TR" sz="2000" b="1" dirty="0">
                        <a:solidFill>
                          <a:schemeClr val="tx1"/>
                        </a:solidFill>
                      </a:endParaRPr>
                    </a:p>
                  </a:txBody>
                  <a:tcPr/>
                </a:tc>
                <a:tc>
                  <a:txBody>
                    <a:bodyPr/>
                    <a:lstStyle/>
                    <a:p>
                      <a:r>
                        <a:rPr lang="tr-TR" sz="2000" b="1" kern="1200" baseline="0" dirty="0" smtClean="0">
                          <a:solidFill>
                            <a:schemeClr val="dk1"/>
                          </a:solidFill>
                          <a:latin typeface="+mn-lt"/>
                          <a:ea typeface="+mn-ea"/>
                          <a:cs typeface="+mn-cs"/>
                        </a:rPr>
                        <a:t>p</a:t>
                      </a:r>
                      <a:r>
                        <a:rPr lang="el-GR" sz="2000" b="1" kern="1200" baseline="0" dirty="0" smtClean="0">
                          <a:solidFill>
                            <a:schemeClr val="dk1"/>
                          </a:solidFill>
                          <a:latin typeface="+mn-lt"/>
                          <a:ea typeface="+mn-ea"/>
                          <a:cs typeface="+mn-cs"/>
                        </a:rPr>
                        <a:t>Λ</a:t>
                      </a:r>
                      <a:r>
                        <a:rPr lang="tr-TR" sz="2000" b="1" kern="1200" baseline="0" dirty="0" smtClean="0">
                          <a:solidFill>
                            <a:schemeClr val="dk1"/>
                          </a:solidFill>
                          <a:latin typeface="+mn-lt"/>
                          <a:ea typeface="+mn-ea"/>
                          <a:cs typeface="+mn-cs"/>
                        </a:rPr>
                        <a:t>q</a:t>
                      </a:r>
                      <a:endParaRPr lang="tr-TR" sz="2000" b="1" dirty="0">
                        <a:solidFill>
                          <a:schemeClr val="tx1"/>
                        </a:solidFill>
                      </a:endParaRPr>
                    </a:p>
                  </a:txBody>
                  <a:tcPr/>
                </a:tc>
                <a:tc>
                  <a:txBody>
                    <a:bodyPr/>
                    <a:lstStyle/>
                    <a:p>
                      <a:r>
                        <a:rPr lang="tr-TR" sz="2000" b="1" kern="1200" baseline="0" dirty="0" smtClean="0">
                          <a:solidFill>
                            <a:schemeClr val="dk1"/>
                          </a:solidFill>
                          <a:latin typeface="+mn-lt"/>
                          <a:ea typeface="+mn-ea"/>
                          <a:cs typeface="+mn-cs"/>
                        </a:rPr>
                        <a:t>Fa</a:t>
                      </a:r>
                      <a:r>
                        <a:rPr lang="el-GR" sz="2000" b="1" kern="1200" baseline="0" dirty="0" smtClean="0">
                          <a:solidFill>
                            <a:schemeClr val="dk1"/>
                          </a:solidFill>
                          <a:latin typeface="+mn-lt"/>
                          <a:ea typeface="+mn-ea"/>
                          <a:cs typeface="+mn-cs"/>
                        </a:rPr>
                        <a:t>Λ</a:t>
                      </a:r>
                      <a:r>
                        <a:rPr lang="tr-TR" sz="2000" b="1" kern="1200" baseline="0" dirty="0" smtClean="0">
                          <a:solidFill>
                            <a:schemeClr val="dk1"/>
                          </a:solidFill>
                          <a:latin typeface="+mn-lt"/>
                          <a:ea typeface="+mn-ea"/>
                          <a:cs typeface="+mn-cs"/>
                        </a:rPr>
                        <a:t>Ga</a:t>
                      </a:r>
                      <a:endParaRPr lang="tr-TR" sz="2000" b="1" dirty="0">
                        <a:solidFill>
                          <a:schemeClr val="tx1"/>
                        </a:solidFill>
                      </a:endParaRPr>
                    </a:p>
                  </a:txBody>
                  <a:tcPr/>
                </a:tc>
              </a:tr>
            </a:tbl>
          </a:graphicData>
        </a:graphic>
      </p:graphicFrame>
      <p:sp>
        <p:nvSpPr>
          <p:cNvPr id="4" name="3 Dikdörtgen"/>
          <p:cNvSpPr/>
          <p:nvPr/>
        </p:nvSpPr>
        <p:spPr>
          <a:xfrm>
            <a:off x="683568" y="404664"/>
            <a:ext cx="7704856" cy="1015663"/>
          </a:xfrm>
          <a:prstGeom prst="rect">
            <a:avLst/>
          </a:prstGeom>
        </p:spPr>
        <p:txBody>
          <a:bodyPr wrap="square">
            <a:spAutoFit/>
          </a:bodyPr>
          <a:lstStyle/>
          <a:p>
            <a:r>
              <a:rPr lang="tr-TR" sz="2000" dirty="0" smtClean="0"/>
              <a:t>Önermeler mantığında önermeler, </a:t>
            </a:r>
            <a:r>
              <a:rPr lang="tr-TR" sz="2000" b="1" dirty="0" smtClean="0">
                <a:solidFill>
                  <a:srgbClr val="006600"/>
                </a:solidFill>
              </a:rPr>
              <a:t>önerme eklemleri esas alınarak </a:t>
            </a:r>
            <a:r>
              <a:rPr lang="tr-TR" sz="2000" b="1" dirty="0" smtClean="0">
                <a:solidFill>
                  <a:srgbClr val="3333CC"/>
                </a:solidFill>
              </a:rPr>
              <a:t>sembolleştirilirken</a:t>
            </a:r>
            <a:r>
              <a:rPr lang="tr-TR" sz="2000" dirty="0" smtClean="0"/>
              <a:t>; </a:t>
            </a:r>
            <a:r>
              <a:rPr lang="tr-TR" sz="2000" b="1" dirty="0" smtClean="0">
                <a:solidFill>
                  <a:srgbClr val="006600"/>
                </a:solidFill>
              </a:rPr>
              <a:t>niceleme mantığında </a:t>
            </a:r>
            <a:r>
              <a:rPr lang="tr-TR" sz="2000" dirty="0" smtClean="0"/>
              <a:t>ise önerme eklemlerinin yanı </a:t>
            </a:r>
            <a:r>
              <a:rPr lang="tr-TR" sz="2000" b="1" dirty="0" smtClean="0">
                <a:solidFill>
                  <a:srgbClr val="9900CC"/>
                </a:solidFill>
              </a:rPr>
              <a:t>sıra özne, yüklem ve niceleyiciler ayrı ayrı </a:t>
            </a:r>
            <a:r>
              <a:rPr lang="tr-TR" sz="2000" b="1" dirty="0" smtClean="0"/>
              <a:t>sembolleştirilir.</a:t>
            </a:r>
            <a:endParaRPr lang="tr-TR"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106690"/>
          </a:xfrm>
        </p:spPr>
        <p:txBody>
          <a:bodyPr>
            <a:normAutofit/>
          </a:bodyPr>
          <a:lstStyle/>
          <a:p>
            <a:pPr algn="l"/>
            <a:r>
              <a:rPr lang="tr-TR" sz="2000" b="1" dirty="0" smtClean="0"/>
              <a:t>2. Basit ve Bileşik Önermeler</a:t>
            </a:r>
            <a:br>
              <a:rPr lang="tr-TR" sz="2000" b="1" dirty="0" smtClean="0"/>
            </a:br>
            <a:r>
              <a:rPr lang="tr-TR" sz="2000" b="1" dirty="0" smtClean="0"/>
              <a:t/>
            </a:r>
            <a:br>
              <a:rPr lang="tr-TR" sz="2000" b="1" dirty="0" smtClean="0"/>
            </a:br>
            <a:r>
              <a:rPr lang="tr-TR" sz="2000" b="1" dirty="0" smtClean="0"/>
              <a:t>Önermeler mantığı</a:t>
            </a:r>
            <a:r>
              <a:rPr lang="tr-TR" sz="2000" dirty="0" smtClean="0"/>
              <a:t>, önerme eklemleri denilen </a:t>
            </a:r>
            <a:r>
              <a:rPr lang="tr-TR" sz="2000" b="1" dirty="0" smtClean="0">
                <a:solidFill>
                  <a:srgbClr val="00B050"/>
                </a:solidFill>
              </a:rPr>
              <a:t>mantıksal değişmezlerle </a:t>
            </a:r>
            <a:r>
              <a:rPr lang="tr-TR" sz="2000" b="1" dirty="0" smtClean="0">
                <a:solidFill>
                  <a:srgbClr val="C00000"/>
                </a:solidFill>
              </a:rPr>
              <a:t>(değil, ve, veya, ise, ancak ve ancak</a:t>
            </a:r>
            <a:r>
              <a:rPr lang="tr-TR" sz="2000" dirty="0" smtClean="0"/>
              <a:t>) kurulan önermelerden oluşmuş mantıktır. Bu </a:t>
            </a:r>
            <a:r>
              <a:rPr lang="tr-TR" sz="2000" b="1" dirty="0" smtClean="0">
                <a:solidFill>
                  <a:srgbClr val="00B050"/>
                </a:solidFill>
              </a:rPr>
              <a:t>mantıksal değişmezler </a:t>
            </a:r>
            <a:r>
              <a:rPr lang="tr-TR" sz="2000" u="sng" dirty="0" smtClean="0">
                <a:uFill>
                  <a:solidFill>
                    <a:srgbClr val="FF0000"/>
                  </a:solidFill>
                </a:uFill>
              </a:rPr>
              <a:t>yardımıyla iki ya da daha fazla basit önermeyi birleştirme</a:t>
            </a:r>
            <a:r>
              <a:rPr lang="tr-TR" sz="2000" dirty="0" smtClean="0"/>
              <a:t>k suretiyle </a:t>
            </a:r>
            <a:r>
              <a:rPr lang="tr-TR" sz="2000" u="sng" dirty="0" smtClean="0">
                <a:uFill>
                  <a:solidFill>
                    <a:srgbClr val="3333CC"/>
                  </a:solidFill>
                </a:uFill>
              </a:rPr>
              <a:t>yeni bir bileşik önerme elde edilir</a:t>
            </a:r>
            <a:r>
              <a:rPr lang="tr-TR" sz="2000" dirty="0" smtClean="0"/>
              <a:t>.</a:t>
            </a:r>
            <a:br>
              <a:rPr lang="tr-TR" sz="2000" dirty="0" smtClean="0"/>
            </a:br>
            <a:r>
              <a:rPr lang="tr-TR" sz="2000" dirty="0" smtClean="0"/>
              <a:t/>
            </a:r>
            <a:br>
              <a:rPr lang="tr-TR" sz="2000" dirty="0" smtClean="0"/>
            </a:br>
            <a:r>
              <a:rPr lang="tr-TR" sz="2000" b="1" dirty="0" smtClean="0"/>
              <a:t>Klasik mantıkta </a:t>
            </a:r>
            <a:r>
              <a:rPr lang="tr-TR" sz="2000" dirty="0" smtClean="0"/>
              <a:t>tek </a:t>
            </a:r>
            <a:r>
              <a:rPr lang="tr-TR" sz="2000" b="1" dirty="0" smtClean="0">
                <a:solidFill>
                  <a:srgbClr val="3333CC"/>
                </a:solidFill>
              </a:rPr>
              <a:t>yargı bildiren </a:t>
            </a:r>
            <a:r>
              <a:rPr lang="tr-TR" sz="2000" dirty="0" smtClean="0"/>
              <a:t>önerme basit, </a:t>
            </a:r>
            <a:r>
              <a:rPr lang="tr-TR" sz="2000" b="1" dirty="0" smtClean="0">
                <a:solidFill>
                  <a:srgbClr val="3333CC"/>
                </a:solidFill>
              </a:rPr>
              <a:t>birden fazla yargı bildiren önerme bileşik</a:t>
            </a:r>
            <a:r>
              <a:rPr lang="tr-TR" sz="2000" dirty="0" smtClean="0"/>
              <a:t> kabul edilirken </a:t>
            </a:r>
            <a:r>
              <a:rPr lang="tr-TR" sz="2000" b="1" dirty="0" smtClean="0"/>
              <a:t>sembolik mantıkta </a:t>
            </a:r>
            <a:r>
              <a:rPr lang="tr-TR" sz="2000" b="1" dirty="0" smtClean="0">
                <a:solidFill>
                  <a:srgbClr val="00B050"/>
                </a:solidFill>
              </a:rPr>
              <a:t>önerme eklemi almayan önermeler basit</a:t>
            </a:r>
            <a:r>
              <a:rPr lang="tr-TR" sz="2000" dirty="0" smtClean="0"/>
              <a:t>, </a:t>
            </a:r>
            <a:r>
              <a:rPr lang="tr-TR" sz="2000" b="1" dirty="0" smtClean="0">
                <a:solidFill>
                  <a:srgbClr val="CC3399"/>
                </a:solidFill>
              </a:rPr>
              <a:t>önerme eklemi bulunan önermeler bileşik </a:t>
            </a:r>
            <a:r>
              <a:rPr lang="tr-TR" sz="2000" dirty="0" smtClean="0"/>
              <a:t>kabul edilir.</a:t>
            </a:r>
            <a:br>
              <a:rPr lang="tr-TR" sz="2000" dirty="0" smtClean="0"/>
            </a:br>
            <a:r>
              <a:rPr lang="tr-TR" sz="2000" dirty="0" smtClean="0"/>
              <a:t/>
            </a:r>
            <a:br>
              <a:rPr lang="tr-TR" sz="2000" dirty="0" smtClean="0"/>
            </a:br>
            <a:r>
              <a:rPr lang="tr-TR" sz="2000" b="1" smtClean="0"/>
              <a:t>Önerme                                          </a:t>
            </a:r>
            <a:r>
              <a:rPr lang="tr-TR" sz="2000" b="1" dirty="0" smtClean="0"/>
              <a:t>Klasik Mantık               Sembolik Mantık </a:t>
            </a:r>
            <a:r>
              <a:rPr lang="tr-TR" sz="2000" b="1" smtClean="0"/>
              <a:t/>
            </a:r>
            <a:br>
              <a:rPr lang="tr-TR" sz="2000" b="1" smtClean="0"/>
            </a:br>
            <a:r>
              <a:rPr lang="tr-TR" sz="2000" b="1" dirty="0" smtClean="0"/>
              <a:t/>
            </a:r>
            <a:br>
              <a:rPr lang="tr-TR" sz="2000" b="1" dirty="0" smtClean="0"/>
            </a:br>
            <a:r>
              <a:rPr lang="tr-TR" sz="2000" dirty="0" smtClean="0"/>
              <a:t>Ahmet çalışkandır.                      Basit önerme               Basit önerme</a:t>
            </a:r>
            <a:br>
              <a:rPr lang="tr-TR" sz="2000" dirty="0" smtClean="0"/>
            </a:br>
            <a:r>
              <a:rPr lang="tr-TR" sz="2000" dirty="0" smtClean="0"/>
              <a:t/>
            </a:r>
            <a:br>
              <a:rPr lang="tr-TR" sz="2000" dirty="0" smtClean="0"/>
            </a:br>
            <a:r>
              <a:rPr lang="tr-TR" sz="2000" dirty="0" smtClean="0"/>
              <a:t>Ahmet çalışkan değildir.            Basit önerme              Bileşik önerme </a:t>
            </a:r>
            <a:r>
              <a:rPr lang="tr-TR" sz="2000" b="1" dirty="0" smtClean="0"/>
              <a:t/>
            </a:r>
            <a:br>
              <a:rPr lang="tr-TR" sz="2000" b="1" dirty="0" smtClean="0"/>
            </a:br>
            <a:endParaRPr lang="tr-TR"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746650"/>
          </a:xfrm>
        </p:spPr>
        <p:txBody>
          <a:bodyPr>
            <a:normAutofit/>
          </a:bodyPr>
          <a:lstStyle/>
          <a:p>
            <a:pPr algn="l"/>
            <a:r>
              <a:rPr lang="tr-TR" sz="2000" b="1" dirty="0" smtClean="0">
                <a:solidFill>
                  <a:srgbClr val="FF0000"/>
                </a:solidFill>
              </a:rPr>
              <a:t>2.Temel Kavramlar</a:t>
            </a:r>
            <a:br>
              <a:rPr lang="tr-TR" sz="2000" b="1" dirty="0" smtClean="0">
                <a:solidFill>
                  <a:srgbClr val="FF0000"/>
                </a:solidFill>
              </a:rPr>
            </a:br>
            <a:r>
              <a:rPr lang="tr-TR" sz="2000" b="1" dirty="0" smtClean="0"/>
              <a:t/>
            </a:r>
            <a:br>
              <a:rPr lang="tr-TR" sz="2000" b="1" dirty="0" smtClean="0"/>
            </a:br>
            <a:r>
              <a:rPr lang="tr-TR" sz="2000" b="1" dirty="0" smtClean="0"/>
              <a:t>*Önermelerde belirsiz olan özneyi göstermek için kullanılan x, y, z gibi sembollere </a:t>
            </a:r>
            <a:r>
              <a:rPr lang="tr-TR" sz="2000" b="1" dirty="0" smtClean="0">
                <a:solidFill>
                  <a:srgbClr val="3333CC"/>
                </a:solidFill>
              </a:rPr>
              <a:t>değişken denir.</a:t>
            </a:r>
            <a:br>
              <a:rPr lang="tr-TR" sz="2000" b="1" dirty="0" smtClean="0">
                <a:solidFill>
                  <a:srgbClr val="3333CC"/>
                </a:solidFill>
              </a:rPr>
            </a:br>
            <a:r>
              <a:rPr lang="tr-TR" sz="2000" b="1" dirty="0" smtClean="0"/>
              <a:t/>
            </a:r>
            <a:br>
              <a:rPr lang="tr-TR" sz="2000" b="1" dirty="0" smtClean="0"/>
            </a:br>
            <a:r>
              <a:rPr lang="tr-TR" sz="2000" b="1" dirty="0" smtClean="0"/>
              <a:t>*Özneyi gösteren sembollere </a:t>
            </a:r>
            <a:r>
              <a:rPr lang="tr-TR" sz="2000" b="1" dirty="0" smtClean="0">
                <a:solidFill>
                  <a:srgbClr val="3333CC"/>
                </a:solidFill>
              </a:rPr>
              <a:t>ad değişmezi denir. </a:t>
            </a:r>
            <a:r>
              <a:rPr lang="tr-TR" sz="2000" b="1" dirty="0" smtClean="0">
                <a:solidFill>
                  <a:srgbClr val="FF0000"/>
                </a:solidFill>
              </a:rPr>
              <a:t>Örnek</a:t>
            </a:r>
            <a:r>
              <a:rPr lang="tr-TR" sz="2000" b="1" dirty="0" smtClean="0"/>
              <a:t>: </a:t>
            </a:r>
            <a:r>
              <a:rPr lang="pt-BR" sz="2000" b="1" dirty="0" smtClean="0"/>
              <a:t>“Ozlem terzidir.” onermesinde Ozlem (a)</a:t>
            </a:r>
            <a:r>
              <a:rPr lang="tr-TR" sz="2000" b="1" dirty="0" smtClean="0"/>
              <a:t> belirli bir kişiyi gösterir.</a:t>
            </a:r>
            <a:br>
              <a:rPr lang="tr-TR" sz="2000" b="1" dirty="0" smtClean="0"/>
            </a:br>
            <a:r>
              <a:rPr lang="tr-TR" sz="2000" b="1" dirty="0" smtClean="0"/>
              <a:t/>
            </a:r>
            <a:br>
              <a:rPr lang="tr-TR" sz="2000" b="1" dirty="0" smtClean="0"/>
            </a:br>
            <a:r>
              <a:rPr lang="tr-TR" sz="2000" b="1" dirty="0" smtClean="0"/>
              <a:t>*Yüklemi gösteren sembollere </a:t>
            </a:r>
            <a:r>
              <a:rPr lang="tr-TR" sz="2000" b="1" dirty="0" smtClean="0">
                <a:solidFill>
                  <a:srgbClr val="3333CC"/>
                </a:solidFill>
              </a:rPr>
              <a:t>yüklem değişmezi denir. </a:t>
            </a:r>
            <a:r>
              <a:rPr lang="tr-TR" sz="2000" b="1" dirty="0" smtClean="0">
                <a:solidFill>
                  <a:srgbClr val="FF0000"/>
                </a:solidFill>
              </a:rPr>
              <a:t>Örnek</a:t>
            </a:r>
            <a:r>
              <a:rPr lang="tr-TR" sz="2000" b="1" dirty="0" smtClean="0"/>
              <a:t>: “Özlem terzidir.” önermesinde terzi (F) yüklemdir. Önerme "Fa" biçiminde sembolleştirilir.</a:t>
            </a:r>
            <a:br>
              <a:rPr lang="tr-TR" sz="2000" b="1" dirty="0" smtClean="0"/>
            </a:br>
            <a:r>
              <a:rPr lang="tr-TR" sz="2000" b="1" dirty="0" smtClean="0"/>
              <a:t/>
            </a:r>
            <a:br>
              <a:rPr lang="tr-TR" sz="2000" b="1" dirty="0" smtClean="0"/>
            </a:br>
            <a:r>
              <a:rPr lang="tr-TR" sz="2000" b="1" dirty="0" smtClean="0"/>
              <a:t>* İçinde x, y, z gibi değişken gecen önermelere </a:t>
            </a:r>
            <a:r>
              <a:rPr lang="tr-TR" sz="2000" b="1" dirty="0" smtClean="0">
                <a:solidFill>
                  <a:srgbClr val="3333CC"/>
                </a:solidFill>
              </a:rPr>
              <a:t>acık önerme denir. </a:t>
            </a:r>
            <a:r>
              <a:rPr lang="tr-TR" sz="2000" b="1" dirty="0" smtClean="0">
                <a:solidFill>
                  <a:srgbClr val="FF0000"/>
                </a:solidFill>
              </a:rPr>
              <a:t>Örnek</a:t>
            </a:r>
            <a:r>
              <a:rPr lang="tr-TR" sz="2000" b="1" dirty="0" smtClean="0"/>
              <a:t>:“x terzidir.”</a:t>
            </a:r>
            <a:br>
              <a:rPr lang="tr-TR" sz="2000" b="1" dirty="0" smtClean="0"/>
            </a:br>
            <a:r>
              <a:rPr lang="tr-TR" sz="2000" b="1" dirty="0" smtClean="0"/>
              <a:t/>
            </a:r>
            <a:br>
              <a:rPr lang="tr-TR" sz="2000" b="1" dirty="0" smtClean="0"/>
            </a:br>
            <a:r>
              <a:rPr lang="tr-TR" sz="2000" b="1" dirty="0" smtClean="0"/>
              <a:t>* Belirli bir doğruluk değeri taşıyan önermelere </a:t>
            </a:r>
            <a:r>
              <a:rPr lang="tr-TR" sz="2000" b="1" dirty="0" smtClean="0">
                <a:solidFill>
                  <a:srgbClr val="3333CC"/>
                </a:solidFill>
              </a:rPr>
              <a:t>kapalı önerme </a:t>
            </a:r>
            <a:r>
              <a:rPr lang="tr-TR" sz="2000" b="1" dirty="0" smtClean="0"/>
              <a:t>denir. “x terzidir.” acık önermesinde x yerine konulan terim onu kapalı önerme yapar.</a:t>
            </a:r>
            <a:br>
              <a:rPr lang="tr-TR" sz="2000" b="1" dirty="0" smtClean="0"/>
            </a:br>
            <a:r>
              <a:rPr lang="tr-TR" sz="2000" b="1" dirty="0" smtClean="0">
                <a:solidFill>
                  <a:srgbClr val="FF0000"/>
                </a:solidFill>
              </a:rPr>
              <a:t>Örnek</a:t>
            </a:r>
            <a:r>
              <a:rPr lang="tr-TR" sz="2000" b="1" dirty="0" smtClean="0"/>
              <a:t>: Özlem (x) terzidir.</a:t>
            </a:r>
            <a:endParaRPr lang="tr-TR" sz="2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640960" cy="6178698"/>
          </a:xfrm>
        </p:spPr>
        <p:txBody>
          <a:bodyPr>
            <a:normAutofit/>
          </a:bodyPr>
          <a:lstStyle/>
          <a:p>
            <a:pPr algn="l"/>
            <a:r>
              <a:rPr lang="tr-TR" sz="2000" dirty="0" smtClean="0"/>
              <a:t>* </a:t>
            </a:r>
            <a:r>
              <a:rPr lang="tr-TR" sz="2000" u="heavy" dirty="0" smtClean="0">
                <a:uFill>
                  <a:solidFill>
                    <a:srgbClr val="3333CC"/>
                  </a:solidFill>
                </a:uFill>
              </a:rPr>
              <a:t>Bir açık önermeyi, kapalı önerme haline getirmek için </a:t>
            </a:r>
            <a:r>
              <a:rPr lang="tr-TR" sz="2000" dirty="0" smtClean="0"/>
              <a:t>kullandığımız tüm değerler </a:t>
            </a:r>
            <a:r>
              <a:rPr lang="tr-TR" sz="2000" u="heavy" dirty="0" smtClean="0">
                <a:uFill>
                  <a:solidFill>
                    <a:srgbClr val="FF0000"/>
                  </a:solidFill>
                </a:uFill>
              </a:rPr>
              <a:t>kümesine </a:t>
            </a:r>
            <a:r>
              <a:rPr lang="tr-TR" sz="2000" b="1" u="heavy" dirty="0" smtClean="0">
                <a:uFill>
                  <a:solidFill>
                    <a:srgbClr val="FF0000"/>
                  </a:solidFill>
                </a:uFill>
              </a:rPr>
              <a:t>evren </a:t>
            </a:r>
            <a:r>
              <a:rPr lang="tr-TR" sz="2000" u="heavy" dirty="0" smtClean="0">
                <a:uFill>
                  <a:solidFill>
                    <a:srgbClr val="FF0000"/>
                  </a:solidFill>
                </a:uFill>
              </a:rPr>
              <a:t>denir. </a:t>
            </a:r>
            <a:r>
              <a:rPr lang="tr-TR" sz="2000" dirty="0" smtClean="0"/>
              <a:t>E: {} biçiminde gösterilir.</a:t>
            </a:r>
            <a:br>
              <a:rPr lang="tr-TR" sz="2000" dirty="0" smtClean="0"/>
            </a:br>
            <a:r>
              <a:rPr lang="tr-TR" sz="2000" b="1" dirty="0" smtClean="0"/>
              <a:t>Örnek</a:t>
            </a:r>
            <a:r>
              <a:rPr lang="tr-TR" sz="2000" dirty="0" smtClean="0"/>
              <a:t>: E: {Ahmet, kedi,Ayşe, ağaç, taş, Meltem… }  </a:t>
            </a:r>
            <a:br>
              <a:rPr lang="tr-TR" sz="2000" dirty="0" smtClean="0"/>
            </a:br>
            <a:r>
              <a:rPr lang="tr-TR" sz="2000" dirty="0" smtClean="0"/>
              <a:t/>
            </a:r>
            <a:br>
              <a:rPr lang="tr-TR" sz="2000" dirty="0" smtClean="0"/>
            </a:br>
            <a:r>
              <a:rPr lang="tr-TR" sz="2000" dirty="0" smtClean="0"/>
              <a:t>*Evrende bulunan değerlerin (terimlerin</a:t>
            </a:r>
            <a:r>
              <a:rPr lang="tr-TR" sz="2000" u="heavy" dirty="0" smtClean="0">
                <a:uFill>
                  <a:solidFill>
                    <a:srgbClr val="006600"/>
                  </a:solidFill>
                </a:uFill>
              </a:rPr>
              <a:t>) değişkenin yerine konulmasına </a:t>
            </a:r>
            <a:r>
              <a:rPr lang="tr-TR" sz="2000" b="1" dirty="0" smtClean="0"/>
              <a:t>özelleme </a:t>
            </a:r>
            <a:r>
              <a:rPr lang="tr-TR" sz="2000" dirty="0" smtClean="0"/>
              <a:t>denir. Böyle elde edilen önermeye de </a:t>
            </a:r>
            <a:r>
              <a:rPr lang="tr-TR" sz="2000" b="1" dirty="0" smtClean="0"/>
              <a:t>özelleme önermesi </a:t>
            </a:r>
            <a:r>
              <a:rPr lang="tr-TR" sz="2000" dirty="0" smtClean="0"/>
              <a:t>denir.</a:t>
            </a:r>
            <a:br>
              <a:rPr lang="tr-TR" sz="2000" dirty="0" smtClean="0"/>
            </a:br>
            <a:r>
              <a:rPr lang="tr-TR" sz="2000" b="1" dirty="0" smtClean="0"/>
              <a:t>Örnek</a:t>
            </a:r>
            <a:r>
              <a:rPr lang="tr-TR" sz="2000" dirty="0" smtClean="0"/>
              <a:t>:Meltem terzidir.</a:t>
            </a:r>
            <a:br>
              <a:rPr lang="tr-TR" sz="2000" dirty="0" smtClean="0"/>
            </a:br>
            <a:r>
              <a:rPr lang="tr-TR" sz="2000" dirty="0" smtClean="0"/>
              <a:t/>
            </a:r>
            <a:br>
              <a:rPr lang="tr-TR" sz="2000" dirty="0" smtClean="0"/>
            </a:br>
            <a:r>
              <a:rPr lang="tr-TR" sz="2000" dirty="0" smtClean="0"/>
              <a:t>*Evrenden seçilen değerlerin </a:t>
            </a:r>
            <a:r>
              <a:rPr lang="tr-TR" sz="2000" b="1" dirty="0" smtClean="0">
                <a:solidFill>
                  <a:srgbClr val="CC3399"/>
                </a:solidFill>
              </a:rPr>
              <a:t>bir kısmı önermeyi doğrularken bir kısmı yanlışlar. </a:t>
            </a:r>
            <a:r>
              <a:rPr lang="tr-TR" sz="2000" dirty="0" smtClean="0"/>
              <a:t>Evrene ait değerlerden </a:t>
            </a:r>
            <a:r>
              <a:rPr lang="tr-TR" sz="2000" u="heavy" dirty="0" smtClean="0">
                <a:uFill>
                  <a:solidFill>
                    <a:srgbClr val="009900"/>
                  </a:solidFill>
                </a:uFill>
              </a:rPr>
              <a:t>birinin veya birden fazlasının özelleme önermesini doğrulaması</a:t>
            </a:r>
            <a:r>
              <a:rPr lang="tr-TR" sz="2000" dirty="0" smtClean="0"/>
              <a:t> haline </a:t>
            </a:r>
            <a:r>
              <a:rPr lang="tr-TR" sz="2000" b="1" dirty="0" smtClean="0"/>
              <a:t>gerçekleme denir. </a:t>
            </a:r>
            <a:br>
              <a:rPr lang="tr-TR" sz="2000" b="1" dirty="0" smtClean="0"/>
            </a:br>
            <a:r>
              <a:rPr lang="tr-TR" sz="2000" b="1" dirty="0" smtClean="0"/>
              <a:t>Örnek: </a:t>
            </a:r>
            <a:r>
              <a:rPr lang="tr-TR" sz="2000" dirty="0" smtClean="0"/>
              <a:t>Kedi terzidir………. özelleme yanlıştır.</a:t>
            </a:r>
            <a:br>
              <a:rPr lang="tr-TR" sz="2000" dirty="0" smtClean="0"/>
            </a:br>
            <a:r>
              <a:rPr lang="tr-TR" sz="2000" dirty="0" smtClean="0"/>
              <a:t>Ahmet terzidir…………..Özellem doğrudur.(gerçekleme)</a:t>
            </a:r>
            <a:br>
              <a:rPr lang="tr-TR" sz="2000" dirty="0" smtClean="0"/>
            </a:br>
            <a:r>
              <a:rPr lang="tr-TR" sz="2000" dirty="0" smtClean="0"/>
              <a:t/>
            </a:r>
            <a:br>
              <a:rPr lang="tr-TR" sz="2000" dirty="0" smtClean="0"/>
            </a:br>
            <a:r>
              <a:rPr lang="tr-TR" sz="2000" dirty="0" smtClean="0"/>
              <a:t>*Bir açık önermede </a:t>
            </a:r>
            <a:r>
              <a:rPr lang="tr-TR" sz="2000" b="1" dirty="0" smtClean="0">
                <a:solidFill>
                  <a:srgbClr val="3333CC"/>
                </a:solidFill>
              </a:rPr>
              <a:t>evrendeki her değer için </a:t>
            </a:r>
            <a:r>
              <a:rPr lang="tr-TR" sz="2000" dirty="0" smtClean="0"/>
              <a:t>bir </a:t>
            </a:r>
            <a:r>
              <a:rPr lang="tr-TR" sz="2000" b="1" dirty="0" smtClean="0"/>
              <a:t>özelleme önermesi </a:t>
            </a:r>
            <a:r>
              <a:rPr lang="tr-TR" sz="2000" dirty="0" smtClean="0"/>
              <a:t>elde edilir. Bu özellemelerin toplamına </a:t>
            </a:r>
            <a:r>
              <a:rPr lang="tr-TR" sz="2000" b="1" dirty="0" smtClean="0"/>
              <a:t>açılımı </a:t>
            </a:r>
            <a:r>
              <a:rPr lang="tr-TR" sz="2000" dirty="0" smtClean="0"/>
              <a:t>denir. </a:t>
            </a:r>
            <a:r>
              <a:rPr lang="tr-TR" sz="2000" b="1" dirty="0" smtClean="0"/>
              <a:t>Örnek</a:t>
            </a:r>
            <a:r>
              <a:rPr lang="tr-TR" sz="2000" dirty="0" smtClean="0"/>
              <a:t>:Taş terzidir! Ayşe terzidir! Ağaç terzidir…</a:t>
            </a:r>
            <a:br>
              <a:rPr lang="tr-TR" sz="2000" dirty="0" smtClean="0"/>
            </a:br>
            <a:endParaRPr lang="tr-TR"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434282"/>
          </a:xfrm>
        </p:spPr>
        <p:txBody>
          <a:bodyPr>
            <a:normAutofit/>
          </a:bodyPr>
          <a:lstStyle/>
          <a:p>
            <a:pPr algn="l"/>
            <a:r>
              <a:rPr lang="tr-TR" sz="2000" b="1" dirty="0" smtClean="0">
                <a:solidFill>
                  <a:srgbClr val="3333CC"/>
                </a:solidFill>
              </a:rPr>
              <a:t>Tümel niceleyici </a:t>
            </a:r>
            <a:r>
              <a:rPr lang="tr-TR" sz="2800" b="1" dirty="0" smtClean="0">
                <a:solidFill>
                  <a:srgbClr val="FF0000"/>
                </a:solidFill>
              </a:rPr>
              <a:t>“∀ ” </a:t>
            </a:r>
            <a:r>
              <a:rPr lang="tr-TR" sz="2000" dirty="0" smtClean="0"/>
              <a:t>sembolüyle gösterilir ve bu sembol </a:t>
            </a:r>
            <a:r>
              <a:rPr lang="tr-TR" sz="2000" b="1" dirty="0" smtClean="0">
                <a:solidFill>
                  <a:srgbClr val="009900"/>
                </a:solidFill>
              </a:rPr>
              <a:t>tüm, bütün, her, hiçbir, hepsi vb. anlamlarına gelir.</a:t>
            </a:r>
            <a:r>
              <a:rPr lang="tr-TR" sz="2000" dirty="0" smtClean="0"/>
              <a:t/>
            </a:r>
            <a:br>
              <a:rPr lang="tr-TR" sz="2000" dirty="0" smtClean="0"/>
            </a:br>
            <a:r>
              <a:rPr lang="tr-TR" sz="2000" b="1" dirty="0" smtClean="0">
                <a:solidFill>
                  <a:srgbClr val="3333CC"/>
                </a:solidFill>
              </a:rPr>
              <a:t>Tikel niceleyici </a:t>
            </a:r>
            <a:r>
              <a:rPr lang="tr-TR" sz="3200" b="1" dirty="0" smtClean="0">
                <a:solidFill>
                  <a:srgbClr val="FF0000"/>
                </a:solidFill>
              </a:rPr>
              <a:t>“Ǝ” </a:t>
            </a:r>
            <a:r>
              <a:rPr lang="tr-TR" sz="2000" dirty="0" smtClean="0"/>
              <a:t>sembolüyle gösterilir ve bu sembol </a:t>
            </a:r>
            <a:r>
              <a:rPr lang="tr-TR" sz="2000" b="1" dirty="0" smtClean="0">
                <a:solidFill>
                  <a:srgbClr val="CC3399"/>
                </a:solidFill>
              </a:rPr>
              <a:t>bazı, kimi, bir kısmı vb. anlamlarına gelir.</a:t>
            </a:r>
            <a:endParaRPr lang="tr-TR" sz="2000" b="1" dirty="0">
              <a:solidFill>
                <a:srgbClr val="CC3399"/>
              </a:solidFill>
            </a:endParaRPr>
          </a:p>
        </p:txBody>
      </p:sp>
      <p:pic>
        <p:nvPicPr>
          <p:cNvPr id="3075" name="Picture 3"/>
          <p:cNvPicPr>
            <a:picLocks noChangeAspect="1" noChangeArrowheads="1"/>
          </p:cNvPicPr>
          <p:nvPr/>
        </p:nvPicPr>
        <p:blipFill>
          <a:blip r:embed="rId2" cstate="print"/>
          <a:srcRect/>
          <a:stretch>
            <a:fillRect/>
          </a:stretch>
        </p:blipFill>
        <p:spPr bwMode="auto">
          <a:xfrm>
            <a:off x="0" y="2564904"/>
            <a:ext cx="9201150" cy="388843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60648"/>
            <a:ext cx="8435280" cy="6034682"/>
          </a:xfrm>
        </p:spPr>
        <p:txBody>
          <a:bodyPr>
            <a:normAutofit/>
          </a:bodyPr>
          <a:lstStyle/>
          <a:p>
            <a:pPr algn="l"/>
            <a:r>
              <a:rPr lang="tr-TR" sz="2000" b="1" dirty="0" smtClean="0">
                <a:solidFill>
                  <a:srgbClr val="FF0000"/>
                </a:solidFill>
              </a:rPr>
              <a:t>Niceleme Mantığına Göre Önermelerin Genel Çözümleme Kuralları</a:t>
            </a:r>
            <a:r>
              <a:rPr lang="tr-TR" sz="2000" b="1" dirty="0" smtClean="0"/>
              <a:t/>
            </a:r>
            <a:br>
              <a:rPr lang="tr-TR" sz="2000" b="1" dirty="0" smtClean="0"/>
            </a:br>
            <a:r>
              <a:rPr lang="tr-TR" sz="2000" b="1" dirty="0" smtClean="0"/>
              <a:t/>
            </a:r>
            <a:br>
              <a:rPr lang="tr-TR" sz="2000" b="1" dirty="0" smtClean="0"/>
            </a:br>
            <a:r>
              <a:rPr lang="tr-TR" sz="2000" b="1" dirty="0" smtClean="0"/>
              <a:t>Tümel Evetleme Önermesi                        Değillenmiş Tümel Evetleme Önermesi</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Tikel Evetleme Önermesi                          Değillenmiş Tikel Evetleme Önermesi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endParaRPr lang="tr-TR" sz="2000" dirty="0"/>
          </a:p>
        </p:txBody>
      </p:sp>
      <p:pic>
        <p:nvPicPr>
          <p:cNvPr id="1026" name="Picture 2"/>
          <p:cNvPicPr>
            <a:picLocks noChangeAspect="1" noChangeArrowheads="1"/>
          </p:cNvPicPr>
          <p:nvPr/>
        </p:nvPicPr>
        <p:blipFill>
          <a:blip r:embed="rId2" cstate="print"/>
          <a:srcRect/>
          <a:stretch>
            <a:fillRect/>
          </a:stretch>
        </p:blipFill>
        <p:spPr bwMode="auto">
          <a:xfrm>
            <a:off x="395536" y="1844824"/>
            <a:ext cx="2952328" cy="223224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60032" y="1988840"/>
            <a:ext cx="3672408" cy="216024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95536" y="4797152"/>
            <a:ext cx="3096344" cy="172819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220072" y="4725144"/>
            <a:ext cx="3299445" cy="187220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712968" cy="6322714"/>
          </a:xfrm>
        </p:spPr>
        <p:txBody>
          <a:bodyPr>
            <a:normAutofit/>
          </a:bodyPr>
          <a:lstStyle/>
          <a:p>
            <a:pPr algn="l"/>
            <a:r>
              <a:rPr lang="tr-TR" sz="2000" b="1" dirty="0" smtClean="0"/>
              <a:t>Koşul Önermesi                                                    Değillenmiş Koşul Önermesi</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Karşılıklı Koşul Önermesi                               Değillenmiş Karşılıklı Koşul Önermesi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r>
              <a:rPr lang="tr-TR" sz="2000" b="1" dirty="0" smtClean="0"/>
              <a:t/>
            </a:r>
            <a:br>
              <a:rPr lang="tr-TR" sz="2000" b="1" dirty="0" smtClean="0"/>
            </a:br>
            <a:endParaRPr lang="tr-TR" sz="2000" dirty="0"/>
          </a:p>
        </p:txBody>
      </p:sp>
      <p:pic>
        <p:nvPicPr>
          <p:cNvPr id="2050" name="Picture 2"/>
          <p:cNvPicPr>
            <a:picLocks noChangeAspect="1" noChangeArrowheads="1"/>
          </p:cNvPicPr>
          <p:nvPr/>
        </p:nvPicPr>
        <p:blipFill>
          <a:blip r:embed="rId2" cstate="print"/>
          <a:srcRect/>
          <a:stretch>
            <a:fillRect/>
          </a:stretch>
        </p:blipFill>
        <p:spPr bwMode="auto">
          <a:xfrm>
            <a:off x="395536" y="1124744"/>
            <a:ext cx="3384376" cy="216024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932040" y="1052736"/>
            <a:ext cx="3096344" cy="216024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95536" y="4365104"/>
            <a:ext cx="3024336" cy="2088232"/>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076056" y="4437112"/>
            <a:ext cx="3240360" cy="208823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5364088" cy="6394722"/>
          </a:xfrm>
        </p:spPr>
        <p:txBody>
          <a:bodyPr>
            <a:normAutofit/>
          </a:bodyPr>
          <a:lstStyle/>
          <a:p>
            <a:pPr algn="l"/>
            <a:r>
              <a:rPr lang="tr-TR" sz="2000" b="1" dirty="0" smtClean="0"/>
              <a:t>C. ÇOK DEĞERLİ MANTIK</a:t>
            </a:r>
            <a:br>
              <a:rPr lang="tr-TR" sz="2000" b="1" dirty="0" smtClean="0"/>
            </a:br>
            <a:r>
              <a:rPr lang="tr-TR" sz="2100" dirty="0" smtClean="0"/>
              <a:t> Geleceğe yönelik kurulan önermeler örneğin, "Yarın kar yağacak." gibi bir önerme </a:t>
            </a:r>
            <a:r>
              <a:rPr lang="tr-TR" sz="2100" b="1" dirty="0" smtClean="0">
                <a:solidFill>
                  <a:srgbClr val="3333CC"/>
                </a:solidFill>
              </a:rPr>
              <a:t>ne doğru ne de yanlıştır</a:t>
            </a:r>
            <a:r>
              <a:rPr lang="tr-TR" sz="2100" dirty="0" smtClean="0"/>
              <a:t>. Bu durumda </a:t>
            </a:r>
            <a:r>
              <a:rPr lang="tr-TR" sz="2100" u="heavy" dirty="0" smtClean="0">
                <a:uFill>
                  <a:solidFill>
                    <a:srgbClr val="FF0000"/>
                  </a:solidFill>
                </a:uFill>
              </a:rPr>
              <a:t>doğru veya yanlış değerlerin yanında</a:t>
            </a:r>
            <a:r>
              <a:rPr lang="tr-TR" sz="2100" dirty="0" smtClean="0"/>
              <a:t> </a:t>
            </a:r>
            <a:r>
              <a:rPr lang="tr-TR" sz="2100" b="1" dirty="0" smtClean="0">
                <a:solidFill>
                  <a:srgbClr val="CC0099"/>
                </a:solidFill>
              </a:rPr>
              <a:t>başka değerlerin de kabul edilmesi gerekir.</a:t>
            </a:r>
            <a:r>
              <a:rPr lang="tr-TR" sz="2100" dirty="0" smtClean="0"/>
              <a:t/>
            </a:r>
            <a:br>
              <a:rPr lang="tr-TR" sz="2100" dirty="0" smtClean="0"/>
            </a:br>
            <a:r>
              <a:rPr lang="tr-TR" sz="2100" b="1" dirty="0" smtClean="0">
                <a:solidFill>
                  <a:srgbClr val="009900"/>
                </a:solidFill>
              </a:rPr>
              <a:t>İkiden fazla değer olduğunu kabul eden mantık sistemlerine çok değerli mantık denir.</a:t>
            </a:r>
            <a:r>
              <a:rPr lang="tr-TR" sz="2100" dirty="0" smtClean="0"/>
              <a:t/>
            </a:r>
            <a:br>
              <a:rPr lang="tr-TR" sz="2100" dirty="0" smtClean="0"/>
            </a:br>
            <a:r>
              <a:rPr lang="tr-TR" sz="2100" dirty="0" smtClean="0"/>
              <a:t>Çok değerlilik; </a:t>
            </a:r>
            <a:r>
              <a:rPr lang="tr-TR" sz="2100" b="1" dirty="0" smtClean="0">
                <a:solidFill>
                  <a:srgbClr val="FF0000"/>
                </a:solidFill>
              </a:rPr>
              <a:t>"çok doğru", "az doğru", "belirsiz", "doğruya yakın", "yanlışa yakın"</a:t>
            </a:r>
            <a:r>
              <a:rPr lang="tr-TR" sz="2100" dirty="0" smtClean="0"/>
              <a:t> doğruluk değerleriyle ifade edilebilir. </a:t>
            </a:r>
            <a:r>
              <a:rPr lang="tr-TR" sz="2100" u="heavy" dirty="0" smtClean="0">
                <a:uFill>
                  <a:solidFill>
                    <a:srgbClr val="009900"/>
                  </a:solidFill>
                </a:uFill>
              </a:rPr>
              <a:t>Dört değerli mantık sisteminde </a:t>
            </a:r>
            <a:r>
              <a:rPr lang="tr-TR" sz="2100" b="1" dirty="0" smtClean="0">
                <a:solidFill>
                  <a:srgbClr val="00B0F0"/>
                </a:solidFill>
              </a:rPr>
              <a:t>doğru ve yanlış yanında</a:t>
            </a:r>
            <a:r>
              <a:rPr lang="tr-TR" sz="2100" dirty="0" smtClean="0"/>
              <a:t> </a:t>
            </a:r>
            <a:r>
              <a:rPr lang="tr-TR" sz="2100" b="1" dirty="0" smtClean="0">
                <a:solidFill>
                  <a:schemeClr val="accent6">
                    <a:lumMod val="50000"/>
                  </a:schemeClr>
                </a:solidFill>
              </a:rPr>
              <a:t>doğruya yakın ve yanlışa</a:t>
            </a:r>
            <a:br>
              <a:rPr lang="tr-TR" sz="2100" b="1" dirty="0" smtClean="0">
                <a:solidFill>
                  <a:schemeClr val="accent6">
                    <a:lumMod val="50000"/>
                  </a:schemeClr>
                </a:solidFill>
              </a:rPr>
            </a:br>
            <a:r>
              <a:rPr lang="tr-TR" sz="2100" b="1" dirty="0" smtClean="0">
                <a:solidFill>
                  <a:schemeClr val="accent6">
                    <a:lumMod val="50000"/>
                  </a:schemeClr>
                </a:solidFill>
              </a:rPr>
              <a:t>yakın değerler</a:t>
            </a:r>
            <a:r>
              <a:rPr lang="tr-TR" sz="2100" dirty="0" smtClean="0"/>
              <a:t>i söz konusudur</a:t>
            </a:r>
            <a:r>
              <a:rPr lang="tr-TR" sz="2100" b="1" dirty="0" smtClean="0"/>
              <a:t>. Olasılık mantığında ise </a:t>
            </a:r>
            <a:r>
              <a:rPr lang="tr-TR" sz="2100" dirty="0" smtClean="0"/>
              <a:t>iki değer arasında </a:t>
            </a:r>
            <a:r>
              <a:rPr lang="tr-TR" sz="2100" b="1" dirty="0" smtClean="0">
                <a:solidFill>
                  <a:srgbClr val="C00000"/>
                </a:solidFill>
              </a:rPr>
              <a:t>sonsuz sayıda olasılık değeri </a:t>
            </a:r>
            <a:r>
              <a:rPr lang="tr-TR" sz="2100" b="1" dirty="0" smtClean="0"/>
              <a:t>vardır.</a:t>
            </a:r>
            <a:r>
              <a:rPr lang="tr-TR" sz="2100" dirty="0" smtClean="0"/>
              <a:t/>
            </a:r>
            <a:br>
              <a:rPr lang="tr-TR" sz="2100" dirty="0" smtClean="0"/>
            </a:br>
            <a:r>
              <a:rPr lang="tr-TR" sz="2100" dirty="0" smtClean="0"/>
              <a:t>Çok değerli </a:t>
            </a:r>
            <a:r>
              <a:rPr lang="tr-TR" sz="2100" u="heavy" dirty="0" smtClean="0">
                <a:uFill>
                  <a:solidFill>
                    <a:srgbClr val="3333CC"/>
                  </a:solidFill>
                </a:uFill>
              </a:rPr>
              <a:t>mantık sistemleri içinde en çok kullanılanı </a:t>
            </a:r>
            <a:r>
              <a:rPr lang="tr-TR" sz="2100" dirty="0" smtClean="0"/>
              <a:t>ise </a:t>
            </a:r>
            <a:r>
              <a:rPr lang="tr-TR" sz="2100" b="1" dirty="0" smtClean="0"/>
              <a:t>üç değerli </a:t>
            </a:r>
            <a:r>
              <a:rPr lang="tr-TR" sz="2000" dirty="0" smtClean="0"/>
              <a:t>mantıktır:</a:t>
            </a:r>
            <a:endParaRPr lang="tr-TR" sz="2000" dirty="0"/>
          </a:p>
        </p:txBody>
      </p:sp>
      <p:pic>
        <p:nvPicPr>
          <p:cNvPr id="4099" name="Picture 3"/>
          <p:cNvPicPr>
            <a:picLocks noChangeAspect="1" noChangeArrowheads="1"/>
          </p:cNvPicPr>
          <p:nvPr/>
        </p:nvPicPr>
        <p:blipFill>
          <a:blip r:embed="rId2" cstate="print"/>
          <a:srcRect/>
          <a:stretch>
            <a:fillRect/>
          </a:stretch>
        </p:blipFill>
        <p:spPr bwMode="auto">
          <a:xfrm>
            <a:off x="5292080" y="980728"/>
            <a:ext cx="3851920" cy="504056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139952" y="274638"/>
            <a:ext cx="5004048" cy="6178698"/>
          </a:xfrm>
        </p:spPr>
        <p:txBody>
          <a:bodyPr>
            <a:normAutofit/>
          </a:bodyPr>
          <a:lstStyle/>
          <a:p>
            <a:pPr algn="l"/>
            <a:r>
              <a:rPr lang="tr-TR" sz="2000" b="1" dirty="0" smtClean="0"/>
              <a:t>1. Üç Değerli Mantık </a:t>
            </a:r>
            <a:r>
              <a:rPr lang="tr-TR" sz="2000" dirty="0" smtClean="0"/>
              <a:t/>
            </a:r>
            <a:br>
              <a:rPr lang="tr-TR" sz="2000" dirty="0" smtClean="0"/>
            </a:br>
            <a:r>
              <a:rPr lang="tr-TR" sz="2200" dirty="0" smtClean="0"/>
              <a:t>“</a:t>
            </a:r>
            <a:r>
              <a:rPr lang="tr-TR" sz="2200" b="1" dirty="0" smtClean="0">
                <a:solidFill>
                  <a:srgbClr val="C00000"/>
                </a:solidFill>
              </a:rPr>
              <a:t>Yarın sana geleceğim.” </a:t>
            </a:r>
            <a:r>
              <a:rPr lang="tr-TR" sz="2200" dirty="0" smtClean="0"/>
              <a:t>ifadesi, hava tahmin raporları gibi yalnızca </a:t>
            </a:r>
            <a:r>
              <a:rPr lang="tr-TR" sz="2200" b="1" dirty="0" smtClean="0">
                <a:solidFill>
                  <a:srgbClr val="3333CC"/>
                </a:solidFill>
              </a:rPr>
              <a:t>ihtimallerin gerçekleşme olasılıklarını </a:t>
            </a:r>
            <a:r>
              <a:rPr lang="tr-TR" sz="2200" dirty="0" smtClean="0"/>
              <a:t>bildirir. “</a:t>
            </a:r>
            <a:r>
              <a:rPr lang="tr-TR" sz="2200" b="1" dirty="0" smtClean="0">
                <a:solidFill>
                  <a:srgbClr val="009900"/>
                </a:solidFill>
              </a:rPr>
              <a:t>Muhteşem Süleyman dizisi güzeldir.” </a:t>
            </a:r>
            <a:r>
              <a:rPr lang="tr-TR" sz="2200" dirty="0" smtClean="0"/>
              <a:t>gibi ifadeler öznellik taşır. Bu tür </a:t>
            </a:r>
            <a:r>
              <a:rPr lang="tr-TR" sz="2200" b="1" dirty="0" smtClean="0">
                <a:solidFill>
                  <a:schemeClr val="accent6">
                    <a:lumMod val="50000"/>
                  </a:schemeClr>
                </a:solidFill>
              </a:rPr>
              <a:t>öngörü veya öznellik ifade eden </a:t>
            </a:r>
            <a:r>
              <a:rPr lang="tr-TR" sz="2200" dirty="0" smtClean="0"/>
              <a:t>veya </a:t>
            </a:r>
            <a:r>
              <a:rPr lang="tr-TR" sz="2200" b="1" dirty="0" smtClean="0">
                <a:solidFill>
                  <a:schemeClr val="accent6">
                    <a:lumMod val="50000"/>
                  </a:schemeClr>
                </a:solidFill>
              </a:rPr>
              <a:t>kesin bir yanıtı olmayan</a:t>
            </a:r>
            <a:r>
              <a:rPr lang="tr-TR" sz="2200" dirty="0" smtClean="0"/>
              <a:t> </a:t>
            </a:r>
            <a:r>
              <a:rPr lang="tr-TR" sz="2200" u="heavy" dirty="0" smtClean="0">
                <a:uFill>
                  <a:solidFill>
                    <a:srgbClr val="FF0000"/>
                  </a:solidFill>
                </a:uFill>
              </a:rPr>
              <a:t>bildirimleri doğru veya yanlış olarak değerlendiremeyiz.</a:t>
            </a:r>
            <a:r>
              <a:rPr lang="tr-TR" sz="2200" dirty="0" smtClean="0"/>
              <a:t/>
            </a:r>
            <a:br>
              <a:rPr lang="tr-TR" sz="2200" dirty="0" smtClean="0"/>
            </a:br>
            <a:r>
              <a:rPr lang="tr-TR" sz="2200" b="1" dirty="0" smtClean="0"/>
              <a:t>Klasik mantık</a:t>
            </a:r>
            <a:r>
              <a:rPr lang="tr-TR" sz="2200" dirty="0" smtClean="0"/>
              <a:t>, bu durumda bu ifadelerin </a:t>
            </a:r>
            <a:r>
              <a:rPr lang="tr-TR" sz="2200" b="1" dirty="0" smtClean="0">
                <a:solidFill>
                  <a:srgbClr val="FF0000"/>
                </a:solidFill>
              </a:rPr>
              <a:t>bir önerme olamayacağını </a:t>
            </a:r>
            <a:r>
              <a:rPr lang="tr-TR" sz="2200" dirty="0" smtClean="0"/>
              <a:t>söyler. </a:t>
            </a:r>
            <a:br>
              <a:rPr lang="tr-TR" sz="2200" dirty="0" smtClean="0"/>
            </a:br>
            <a:r>
              <a:rPr lang="tr-TR" sz="2200" b="1" dirty="0" smtClean="0"/>
              <a:t>Faka</a:t>
            </a:r>
            <a:r>
              <a:rPr lang="tr-TR" sz="2200" dirty="0" smtClean="0"/>
              <a:t>t </a:t>
            </a:r>
            <a:r>
              <a:rPr lang="tr-TR" sz="2200" b="1" dirty="0" smtClean="0">
                <a:solidFill>
                  <a:srgbClr val="CC0099"/>
                </a:solidFill>
              </a:rPr>
              <a:t>üç değerli mantık,</a:t>
            </a:r>
            <a:r>
              <a:rPr lang="tr-TR" sz="2200" dirty="0" smtClean="0"/>
              <a:t> </a:t>
            </a:r>
            <a:r>
              <a:rPr lang="tr-TR" sz="2200" b="1" dirty="0" smtClean="0">
                <a:solidFill>
                  <a:srgbClr val="3333CC"/>
                </a:solidFill>
              </a:rPr>
              <a:t>“doğru” ve “yanlış”ın </a:t>
            </a:r>
            <a:r>
              <a:rPr lang="tr-TR" sz="2200" dirty="0" smtClean="0"/>
              <a:t>dışında </a:t>
            </a:r>
            <a:r>
              <a:rPr lang="tr-TR" sz="2200" b="1" u="heavy" dirty="0" smtClean="0">
                <a:uFill>
                  <a:solidFill>
                    <a:srgbClr val="FF0000"/>
                  </a:solidFill>
                </a:uFill>
              </a:rPr>
              <a:t>“belirsiz” </a:t>
            </a:r>
            <a:r>
              <a:rPr lang="tr-TR" sz="2200" u="heavy" dirty="0" smtClean="0">
                <a:uFill>
                  <a:solidFill>
                    <a:srgbClr val="FF0000"/>
                  </a:solidFill>
                </a:uFill>
              </a:rPr>
              <a:t>değerini de kabul eder </a:t>
            </a:r>
            <a:r>
              <a:rPr lang="tr-TR" sz="2200" dirty="0" smtClean="0"/>
              <a:t>ve bu tür geleceğe </a:t>
            </a:r>
            <a:r>
              <a:rPr lang="tr-TR" sz="2200" b="1" dirty="0" smtClean="0">
                <a:solidFill>
                  <a:srgbClr val="7030A0"/>
                </a:solidFill>
              </a:rPr>
              <a:t>dair öngörüleri, öznel yargıları veya doğruluğu kesin olarak ortaya konulamayan bildirimleri </a:t>
            </a:r>
            <a:r>
              <a:rPr lang="tr-TR" sz="2200" dirty="0" smtClean="0"/>
              <a:t>de </a:t>
            </a:r>
            <a:r>
              <a:rPr lang="tr-TR" sz="2200" b="1" dirty="0" smtClean="0"/>
              <a:t>önerme olarak kabul eder</a:t>
            </a:r>
            <a:r>
              <a:rPr lang="tr-TR" sz="2200" dirty="0" smtClean="0"/>
              <a:t>. </a:t>
            </a:r>
            <a:endParaRPr lang="tr-TR" sz="2200" dirty="0"/>
          </a:p>
        </p:txBody>
      </p:sp>
      <p:pic>
        <p:nvPicPr>
          <p:cNvPr id="3" name="Picture 2"/>
          <p:cNvPicPr>
            <a:picLocks noChangeAspect="1" noChangeArrowheads="1"/>
          </p:cNvPicPr>
          <p:nvPr/>
        </p:nvPicPr>
        <p:blipFill>
          <a:blip r:embed="rId2" cstate="print"/>
          <a:srcRect/>
          <a:stretch>
            <a:fillRect/>
          </a:stretch>
        </p:blipFill>
        <p:spPr bwMode="auto">
          <a:xfrm>
            <a:off x="179512" y="332656"/>
            <a:ext cx="4032448" cy="4608512"/>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568952" cy="2506290"/>
          </a:xfrm>
        </p:spPr>
        <p:txBody>
          <a:bodyPr>
            <a:normAutofit fontScale="90000"/>
          </a:bodyPr>
          <a:lstStyle/>
          <a:p>
            <a:pPr algn="l"/>
            <a:r>
              <a:rPr lang="tr-TR" sz="2200" b="1" dirty="0" smtClean="0"/>
              <a:t>2. Bulanık Mantık</a:t>
            </a:r>
            <a:br>
              <a:rPr lang="tr-TR" sz="2200" b="1" dirty="0" smtClean="0"/>
            </a:br>
            <a:r>
              <a:rPr lang="tr-TR" sz="2000" b="1" dirty="0" smtClean="0"/>
              <a:t/>
            </a:r>
            <a:br>
              <a:rPr lang="tr-TR" sz="2000" b="1" dirty="0" smtClean="0"/>
            </a:br>
            <a:r>
              <a:rPr lang="tr-TR" sz="2000" dirty="0" smtClean="0"/>
              <a:t> </a:t>
            </a:r>
            <a:r>
              <a:rPr lang="tr-TR" sz="2200" dirty="0" smtClean="0"/>
              <a:t>1960'ların ortalarında iki değerli </a:t>
            </a:r>
            <a:r>
              <a:rPr lang="tr-TR" sz="2200" b="1" dirty="0" smtClean="0">
                <a:solidFill>
                  <a:srgbClr val="7030A0"/>
                </a:solidFill>
              </a:rPr>
              <a:t>mantık ve olasılık teorisinin eksikliğini gidermek </a:t>
            </a:r>
            <a:r>
              <a:rPr lang="tr-TR" sz="2200" dirty="0" smtClean="0"/>
              <a:t>için bulanık mantık geliştirilmiştir. Olasılık mantığında </a:t>
            </a:r>
            <a:r>
              <a:rPr lang="tr-TR" sz="2200" b="1" dirty="0" smtClean="0">
                <a:solidFill>
                  <a:srgbClr val="3333CC"/>
                </a:solidFill>
              </a:rPr>
              <a:t>önermelerin doğruluğu veya yanlışlığı değil </a:t>
            </a:r>
            <a:r>
              <a:rPr lang="tr-TR" sz="2200" dirty="0" smtClean="0"/>
              <a:t>ancak </a:t>
            </a:r>
            <a:r>
              <a:rPr lang="tr-TR" sz="2700" b="1" u="heavy" dirty="0" smtClean="0">
                <a:uFill>
                  <a:solidFill>
                    <a:srgbClr val="FF0000"/>
                  </a:solidFill>
                </a:uFill>
              </a:rPr>
              <a:t>olasılık</a:t>
            </a:r>
            <a:r>
              <a:rPr lang="tr-TR" sz="2200" dirty="0" smtClean="0"/>
              <a:t> düzeyi bilinebilir.</a:t>
            </a:r>
            <a:r>
              <a:rPr lang="tr-TR" sz="2000" dirty="0" smtClean="0"/>
              <a:t/>
            </a:r>
            <a:br>
              <a:rPr lang="tr-TR" sz="2000" dirty="0" smtClean="0"/>
            </a:br>
            <a:r>
              <a:rPr lang="tr-TR" sz="2000" dirty="0" smtClean="0"/>
              <a:t/>
            </a:r>
            <a:br>
              <a:rPr lang="tr-TR" sz="2000" dirty="0" smtClean="0"/>
            </a:br>
            <a:r>
              <a:rPr lang="tr-TR" sz="2700" b="1" dirty="0" smtClean="0"/>
              <a:t> </a:t>
            </a:r>
            <a:r>
              <a:rPr lang="tr-TR" sz="2700" b="1" dirty="0" smtClean="0">
                <a:solidFill>
                  <a:srgbClr val="FF0000"/>
                </a:solidFill>
              </a:rPr>
              <a:t>Klasik Mantık ile Bulanık Mantık Arasındaki Temel Farklılıklar</a:t>
            </a:r>
            <a:r>
              <a:rPr lang="tr-TR" sz="2000" b="1" dirty="0" smtClean="0"/>
              <a:t/>
            </a:r>
            <a:br>
              <a:rPr lang="tr-TR" sz="2000" b="1" dirty="0" smtClean="0"/>
            </a:br>
            <a:endParaRPr lang="tr-TR" sz="2000" dirty="0"/>
          </a:p>
        </p:txBody>
      </p:sp>
      <p:graphicFrame>
        <p:nvGraphicFramePr>
          <p:cNvPr id="3" name="2 Tablo"/>
          <p:cNvGraphicFramePr>
            <a:graphicFrameLocks noGrp="1"/>
          </p:cNvGraphicFramePr>
          <p:nvPr/>
        </p:nvGraphicFramePr>
        <p:xfrm>
          <a:off x="323528" y="2636914"/>
          <a:ext cx="7992888" cy="4092596"/>
        </p:xfrm>
        <a:graphic>
          <a:graphicData uri="http://schemas.openxmlformats.org/drawingml/2006/table">
            <a:tbl>
              <a:tblPr firstRow="1" bandRow="1">
                <a:tableStyleId>{F5AB1C69-6EDB-4FF4-983F-18BD219EF322}</a:tableStyleId>
              </a:tblPr>
              <a:tblGrid>
                <a:gridCol w="4343076"/>
                <a:gridCol w="3649812"/>
              </a:tblGrid>
              <a:tr h="792886">
                <a:tc>
                  <a:txBody>
                    <a:bodyPr/>
                    <a:lstStyle/>
                    <a:p>
                      <a:r>
                        <a:rPr lang="tr-TR" sz="2400" b="1" kern="1200" baseline="0" dirty="0" smtClean="0">
                          <a:solidFill>
                            <a:schemeClr val="tx1"/>
                          </a:solidFill>
                          <a:latin typeface="+mn-lt"/>
                          <a:ea typeface="+mn-ea"/>
                          <a:cs typeface="+mn-cs"/>
                        </a:rPr>
                        <a:t>Klasik Mantık</a:t>
                      </a:r>
                      <a:endParaRPr lang="tr-TR" sz="24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kern="1200" baseline="0" dirty="0" smtClean="0">
                          <a:solidFill>
                            <a:schemeClr val="tx1"/>
                          </a:solidFill>
                          <a:latin typeface="+mn-lt"/>
                          <a:ea typeface="+mn-ea"/>
                          <a:cs typeface="+mn-cs"/>
                        </a:rPr>
                        <a:t>Bulanık Mantık</a:t>
                      </a:r>
                      <a:endParaRPr lang="tr-TR" sz="2400" b="1" dirty="0" smtClean="0">
                        <a:solidFill>
                          <a:schemeClr val="tx1"/>
                        </a:solidFill>
                      </a:endParaRPr>
                    </a:p>
                    <a:p>
                      <a:endParaRPr lang="tr-TR" sz="2400" b="1" dirty="0">
                        <a:solidFill>
                          <a:schemeClr val="tx1"/>
                        </a:solidFill>
                      </a:endParaRPr>
                    </a:p>
                  </a:txBody>
                  <a:tcPr/>
                </a:tc>
              </a:tr>
              <a:tr h="611669">
                <a:tc>
                  <a:txBody>
                    <a:bodyPr/>
                    <a:lstStyle/>
                    <a:p>
                      <a:r>
                        <a:rPr lang="tr-TR" sz="2400" b="1" kern="1200" baseline="0" dirty="0" smtClean="0">
                          <a:solidFill>
                            <a:srgbClr val="3333CC"/>
                          </a:solidFill>
                          <a:latin typeface="+mn-lt"/>
                          <a:ea typeface="+mn-ea"/>
                          <a:cs typeface="+mn-cs"/>
                        </a:rPr>
                        <a:t>A veya A Değil</a:t>
                      </a:r>
                      <a:endParaRPr lang="tr-TR" sz="2400" b="1" dirty="0">
                        <a:solidFill>
                          <a:srgbClr val="3333CC"/>
                        </a:solidFill>
                      </a:endParaRPr>
                    </a:p>
                  </a:txBody>
                  <a:tcPr/>
                </a:tc>
                <a:tc>
                  <a:txBody>
                    <a:bodyPr/>
                    <a:lstStyle/>
                    <a:p>
                      <a:r>
                        <a:rPr lang="tr-TR" sz="2400" b="1" kern="1200" baseline="0" dirty="0" smtClean="0">
                          <a:solidFill>
                            <a:srgbClr val="3333CC"/>
                          </a:solidFill>
                          <a:latin typeface="+mn-lt"/>
                          <a:ea typeface="+mn-ea"/>
                          <a:cs typeface="+mn-cs"/>
                        </a:rPr>
                        <a:t>A ve A Değil</a:t>
                      </a:r>
                      <a:endParaRPr lang="tr-TR" sz="2400" b="1" dirty="0">
                        <a:solidFill>
                          <a:srgbClr val="3333CC"/>
                        </a:solidFill>
                      </a:endParaRPr>
                    </a:p>
                  </a:txBody>
                  <a:tcPr/>
                </a:tc>
              </a:tr>
              <a:tr h="611669">
                <a:tc>
                  <a:txBody>
                    <a:bodyPr/>
                    <a:lstStyle/>
                    <a:p>
                      <a:r>
                        <a:rPr lang="tr-TR" sz="2400" b="1" kern="1200" baseline="0" dirty="0" smtClean="0">
                          <a:solidFill>
                            <a:schemeClr val="tx1"/>
                          </a:solidFill>
                          <a:latin typeface="+mn-lt"/>
                          <a:ea typeface="+mn-ea"/>
                          <a:cs typeface="+mn-cs"/>
                        </a:rPr>
                        <a:t>Kesin</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Kısmi</a:t>
                      </a:r>
                      <a:endParaRPr lang="tr-TR" sz="2400" b="1" dirty="0">
                        <a:solidFill>
                          <a:schemeClr val="tx1"/>
                        </a:solidFill>
                      </a:endParaRPr>
                    </a:p>
                  </a:txBody>
                  <a:tcPr/>
                </a:tc>
              </a:tr>
              <a:tr h="611669">
                <a:tc>
                  <a:txBody>
                    <a:bodyPr/>
                    <a:lstStyle/>
                    <a:p>
                      <a:r>
                        <a:rPr lang="tr-TR" sz="2400" b="1" kern="1200" baseline="0" dirty="0" smtClean="0">
                          <a:solidFill>
                            <a:srgbClr val="3333CC"/>
                          </a:solidFill>
                          <a:latin typeface="+mn-lt"/>
                          <a:ea typeface="+mn-ea"/>
                          <a:cs typeface="+mn-cs"/>
                        </a:rPr>
                        <a:t>Hepsi veya Hiçbiri</a:t>
                      </a:r>
                      <a:endParaRPr lang="tr-TR" sz="2400" b="1" dirty="0">
                        <a:solidFill>
                          <a:srgbClr val="3333CC"/>
                        </a:solidFill>
                      </a:endParaRPr>
                    </a:p>
                  </a:txBody>
                  <a:tcPr/>
                </a:tc>
                <a:tc>
                  <a:txBody>
                    <a:bodyPr/>
                    <a:lstStyle/>
                    <a:p>
                      <a:r>
                        <a:rPr lang="tr-TR" sz="2400" b="1" kern="1200" baseline="0" dirty="0" smtClean="0">
                          <a:solidFill>
                            <a:srgbClr val="3333CC"/>
                          </a:solidFill>
                          <a:latin typeface="+mn-lt"/>
                          <a:ea typeface="+mn-ea"/>
                          <a:cs typeface="+mn-cs"/>
                        </a:rPr>
                        <a:t>Belirli Derecelerde</a:t>
                      </a:r>
                      <a:endParaRPr lang="tr-TR" sz="2400" b="1" dirty="0">
                        <a:solidFill>
                          <a:srgbClr val="3333CC"/>
                        </a:solidFill>
                      </a:endParaRPr>
                    </a:p>
                  </a:txBody>
                  <a:tcPr/>
                </a:tc>
              </a:tr>
              <a:tr h="792886">
                <a:tc>
                  <a:txBody>
                    <a:bodyPr/>
                    <a:lstStyle/>
                    <a:p>
                      <a:r>
                        <a:rPr lang="tr-TR" sz="2400" b="1" kern="1200" baseline="0" dirty="0" smtClean="0">
                          <a:solidFill>
                            <a:schemeClr val="tx1"/>
                          </a:solidFill>
                          <a:latin typeface="+mn-lt"/>
                          <a:ea typeface="+mn-ea"/>
                          <a:cs typeface="+mn-cs"/>
                        </a:rPr>
                        <a:t>Doğru veya Yanlış</a:t>
                      </a:r>
                      <a:endParaRPr lang="tr-TR" sz="2400" b="1" dirty="0">
                        <a:solidFill>
                          <a:schemeClr val="tx1"/>
                        </a:solidFill>
                      </a:endParaRPr>
                    </a:p>
                  </a:txBody>
                  <a:tcPr/>
                </a:tc>
                <a:tc>
                  <a:txBody>
                    <a:bodyPr/>
                    <a:lstStyle/>
                    <a:p>
                      <a:r>
                        <a:rPr lang="tr-TR" sz="2400" b="1" kern="1200" baseline="0" dirty="0" smtClean="0">
                          <a:solidFill>
                            <a:schemeClr val="tx1"/>
                          </a:solidFill>
                          <a:latin typeface="+mn-lt"/>
                          <a:ea typeface="+mn-ea"/>
                          <a:cs typeface="+mn-cs"/>
                        </a:rPr>
                        <a:t>Doğru ve Yanlış Arasında Süreklilik</a:t>
                      </a:r>
                      <a:endParaRPr lang="tr-TR" sz="2400" b="1" dirty="0">
                        <a:solidFill>
                          <a:schemeClr val="tx1"/>
                        </a:solidFill>
                      </a:endParaRPr>
                    </a:p>
                  </a:txBody>
                  <a:tcPr/>
                </a:tc>
              </a:tr>
              <a:tr h="611669">
                <a:tc>
                  <a:txBody>
                    <a:bodyPr/>
                    <a:lstStyle/>
                    <a:p>
                      <a:r>
                        <a:rPr lang="tr-TR" sz="2400" b="1" kern="1200" baseline="0" dirty="0" smtClean="0">
                          <a:solidFill>
                            <a:srgbClr val="3333CC"/>
                          </a:solidFill>
                          <a:latin typeface="+mn-lt"/>
                          <a:ea typeface="+mn-ea"/>
                          <a:cs typeface="+mn-cs"/>
                        </a:rPr>
                        <a:t>İkili Birimler</a:t>
                      </a:r>
                      <a:endParaRPr lang="tr-TR" sz="2400" b="1" dirty="0">
                        <a:solidFill>
                          <a:srgbClr val="3333CC"/>
                        </a:solidFill>
                      </a:endParaRPr>
                    </a:p>
                  </a:txBody>
                  <a:tcPr/>
                </a:tc>
                <a:tc>
                  <a:txBody>
                    <a:bodyPr/>
                    <a:lstStyle/>
                    <a:p>
                      <a:r>
                        <a:rPr lang="tr-TR" sz="2400" b="1" kern="1200" baseline="0" dirty="0" smtClean="0">
                          <a:solidFill>
                            <a:srgbClr val="3333CC"/>
                          </a:solidFill>
                          <a:latin typeface="+mn-lt"/>
                          <a:ea typeface="+mn-ea"/>
                          <a:cs typeface="+mn-cs"/>
                        </a:rPr>
                        <a:t>Bulanık Birimler</a:t>
                      </a:r>
                      <a:endParaRPr lang="tr-TR" sz="2400" b="1" dirty="0">
                        <a:solidFill>
                          <a:srgbClr val="3333CC"/>
                        </a:solidFill>
                      </a:endParaRPr>
                    </a:p>
                  </a:txBody>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250706"/>
          </a:xfrm>
        </p:spPr>
        <p:txBody>
          <a:bodyPr>
            <a:normAutofit/>
          </a:bodyPr>
          <a:lstStyle/>
          <a:p>
            <a:pPr algn="l"/>
            <a:r>
              <a:rPr lang="tr-TR" sz="2000" b="1" dirty="0" smtClean="0"/>
              <a:t>Bulanık mantık </a:t>
            </a:r>
            <a:r>
              <a:rPr lang="tr-TR" sz="2000" dirty="0" smtClean="0"/>
              <a:t>kuramının kurucusu, </a:t>
            </a:r>
            <a:r>
              <a:rPr lang="tr-TR" sz="2000" b="1" dirty="0" smtClean="0">
                <a:solidFill>
                  <a:srgbClr val="CC0066"/>
                </a:solidFill>
              </a:rPr>
              <a:t>Azeri asıllı Amerikalı bilim insanı Lütfi</a:t>
            </a:r>
            <a:br>
              <a:rPr lang="tr-TR" sz="2000" b="1" dirty="0" smtClean="0">
                <a:solidFill>
                  <a:srgbClr val="CC0066"/>
                </a:solidFill>
              </a:rPr>
            </a:br>
            <a:r>
              <a:rPr lang="tr-TR" sz="2000" b="1" dirty="0" smtClean="0">
                <a:solidFill>
                  <a:srgbClr val="CC0066"/>
                </a:solidFill>
              </a:rPr>
              <a:t>A. Zadehʼdir.</a:t>
            </a:r>
            <a:r>
              <a:rPr lang="tr-TR" sz="2000" dirty="0" smtClean="0"/>
              <a:t>  </a:t>
            </a:r>
            <a:r>
              <a:rPr lang="tr-TR" sz="2000" b="1" dirty="0" smtClean="0"/>
              <a:t/>
            </a:r>
            <a:br>
              <a:rPr lang="tr-TR" sz="2000" b="1" dirty="0" smtClean="0"/>
            </a:br>
            <a:r>
              <a:rPr lang="tr-TR" sz="2000" b="1" dirty="0" smtClean="0"/>
              <a:t>Zadeh'e</a:t>
            </a:r>
            <a:r>
              <a:rPr lang="tr-TR" sz="2000" dirty="0" smtClean="0"/>
              <a:t> göre bulanık </a:t>
            </a:r>
            <a:r>
              <a:rPr lang="tr-TR" sz="2000" b="1" dirty="0" smtClean="0">
                <a:solidFill>
                  <a:srgbClr val="3333CC"/>
                </a:solidFill>
              </a:rPr>
              <a:t>mantık çoklu değerliliktir</a:t>
            </a:r>
            <a:r>
              <a:rPr lang="tr-TR" sz="2000" dirty="0" smtClean="0"/>
              <a:t>. Klasik mantığın </a:t>
            </a:r>
            <a:r>
              <a:rPr lang="tr-TR" sz="2000" b="1" dirty="0" smtClean="0">
                <a:solidFill>
                  <a:srgbClr val="CC0099"/>
                </a:solidFill>
              </a:rPr>
              <a:t>yanlış-doğru </a:t>
            </a:r>
            <a:r>
              <a:rPr lang="tr-TR" sz="2000" dirty="0" smtClean="0"/>
              <a:t>önermelerine </a:t>
            </a:r>
            <a:r>
              <a:rPr lang="tr-TR" sz="2000" u="heavy" dirty="0" smtClean="0">
                <a:uFill>
                  <a:solidFill>
                    <a:srgbClr val="3333CC"/>
                  </a:solidFill>
                </a:uFill>
              </a:rPr>
              <a:t>karşılık bulanık mantık</a:t>
            </a:r>
            <a:r>
              <a:rPr lang="tr-TR" sz="2000" dirty="0" smtClean="0"/>
              <a:t>, </a:t>
            </a:r>
            <a:r>
              <a:rPr lang="tr-TR" sz="2000" b="1" dirty="0" smtClean="0">
                <a:solidFill>
                  <a:srgbClr val="006600"/>
                </a:solidFill>
              </a:rPr>
              <a:t>üç veya daha fazla sayıda önerme oluşturur.</a:t>
            </a:r>
            <a:r>
              <a:rPr lang="tr-TR" sz="2000" dirty="0" smtClean="0"/>
              <a:t/>
            </a:r>
            <a:br>
              <a:rPr lang="tr-TR" sz="2000" dirty="0" smtClean="0"/>
            </a:br>
            <a:r>
              <a:rPr lang="tr-TR" sz="2000" b="1" dirty="0" smtClean="0">
                <a:solidFill>
                  <a:srgbClr val="FF0000"/>
                </a:solidFill>
              </a:rPr>
              <a:t>Bulanık mantığın başlıca özellikleri aşağıdaki gibi sıralanabilir:</a:t>
            </a:r>
            <a:br>
              <a:rPr lang="tr-TR" sz="2000" b="1" dirty="0" smtClean="0">
                <a:solidFill>
                  <a:srgbClr val="FF0000"/>
                </a:solidFill>
              </a:rPr>
            </a:br>
            <a:r>
              <a:rPr lang="tr-TR" sz="2000" dirty="0" smtClean="0"/>
              <a:t/>
            </a:r>
            <a:br>
              <a:rPr lang="tr-TR" sz="2000" dirty="0" smtClean="0"/>
            </a:br>
            <a:r>
              <a:rPr lang="tr-TR" sz="2000" b="1" dirty="0" smtClean="0">
                <a:solidFill>
                  <a:srgbClr val="3333CC"/>
                </a:solidFill>
              </a:rPr>
              <a:t>* “Doğru” , “çok doğru” , “az çok doğru” gibi sözel olarak ifade edilen doğruluk derecelerine sahip olması,</a:t>
            </a:r>
            <a:br>
              <a:rPr lang="tr-TR" sz="2000" b="1" dirty="0" smtClean="0">
                <a:solidFill>
                  <a:srgbClr val="3333CC"/>
                </a:solidFill>
              </a:rPr>
            </a:br>
            <a:r>
              <a:rPr lang="tr-TR" sz="2000" b="1" dirty="0" smtClean="0"/>
              <a:t/>
            </a:r>
            <a:br>
              <a:rPr lang="tr-TR" sz="2000" b="1" dirty="0" smtClean="0"/>
            </a:br>
            <a:r>
              <a:rPr lang="tr-TR" sz="2000" b="1" dirty="0" smtClean="0"/>
              <a:t>* Geçerliliği kesin değil fakat yaklaşık olan çıkarım kurallarına sahip olması,</a:t>
            </a:r>
            <a:br>
              <a:rPr lang="tr-TR" sz="2000" b="1" dirty="0" smtClean="0"/>
            </a:br>
            <a:r>
              <a:rPr lang="tr-TR" sz="2000" b="1" dirty="0" smtClean="0"/>
              <a:t/>
            </a:r>
            <a:br>
              <a:rPr lang="tr-TR" sz="2000" b="1" dirty="0" smtClean="0"/>
            </a:br>
            <a:r>
              <a:rPr lang="tr-TR" sz="2000" b="1" dirty="0" smtClean="0">
                <a:solidFill>
                  <a:srgbClr val="3333CC"/>
                </a:solidFill>
              </a:rPr>
              <a:t>* Her kavramın bir derecesi olması,</a:t>
            </a:r>
            <a:br>
              <a:rPr lang="tr-TR" sz="2000" b="1" dirty="0" smtClean="0">
                <a:solidFill>
                  <a:srgbClr val="3333CC"/>
                </a:solidFill>
              </a:rPr>
            </a:br>
            <a:r>
              <a:rPr lang="tr-TR" sz="2000" b="1" dirty="0" smtClean="0"/>
              <a:t/>
            </a:r>
            <a:br>
              <a:rPr lang="tr-TR" sz="2000" b="1" dirty="0" smtClean="0"/>
            </a:br>
            <a:r>
              <a:rPr lang="tr-TR" sz="2000" b="1" dirty="0" smtClean="0"/>
              <a:t>* Her mantıksal sistemin bulanıklaştırılabilmesi,</a:t>
            </a:r>
            <a:br>
              <a:rPr lang="tr-TR" sz="2000" b="1" dirty="0" smtClean="0"/>
            </a:br>
            <a:r>
              <a:rPr lang="tr-TR" sz="2000" b="1" dirty="0" smtClean="0"/>
              <a:t/>
            </a:r>
            <a:br>
              <a:rPr lang="tr-TR" sz="2000" b="1" dirty="0" smtClean="0"/>
            </a:br>
            <a:r>
              <a:rPr lang="tr-TR" sz="2000" b="1" dirty="0" smtClean="0">
                <a:solidFill>
                  <a:srgbClr val="3333CC"/>
                </a:solidFill>
              </a:rPr>
              <a:t>* Bilginin, bulanık kısıtlamalara ait değişkenlerin esnekliği veya denkliğiyle yorumlanması.</a:t>
            </a:r>
            <a:endParaRPr lang="tr-TR" sz="2000" b="1" dirty="0">
              <a:solidFill>
                <a:srgbClr val="3333CC"/>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Mehmet </a:t>
            </a:r>
            <a:r>
              <a:rPr lang="tr-TR" smtClean="0"/>
              <a:t>Ali Sarıkaya</a:t>
            </a:r>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xmlns="" val="156526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764704"/>
            <a:ext cx="3816424" cy="5976664"/>
          </a:xfrm>
        </p:spPr>
        <p:txBody>
          <a:bodyPr>
            <a:normAutofit/>
          </a:bodyPr>
          <a:lstStyle/>
          <a:p>
            <a:pPr algn="l"/>
            <a:r>
              <a:rPr lang="tr-TR" sz="2000" dirty="0" smtClean="0"/>
              <a:t>"Ahmet çalışkan </a:t>
            </a:r>
            <a:r>
              <a:rPr lang="tr-TR" sz="2000" u="heavy" dirty="0" smtClean="0">
                <a:uFill>
                  <a:solidFill>
                    <a:srgbClr val="FF0000"/>
                  </a:solidFill>
                </a:uFill>
              </a:rPr>
              <a:t>değildir</a:t>
            </a:r>
            <a:r>
              <a:rPr lang="tr-TR" sz="2000" dirty="0" smtClean="0"/>
              <a:t>" önerme eklemini almıştır. </a:t>
            </a:r>
            <a:br>
              <a:rPr lang="tr-TR" sz="2000" dirty="0" smtClean="0"/>
            </a:br>
            <a:r>
              <a:rPr lang="tr-TR" sz="2000" b="1" dirty="0" smtClean="0"/>
              <a:t> 3. Önerme Eklemleri</a:t>
            </a:r>
            <a:br>
              <a:rPr lang="tr-TR" sz="2000" b="1" dirty="0" smtClean="0"/>
            </a:br>
            <a:r>
              <a:rPr lang="tr-TR" sz="2000" dirty="0" smtClean="0"/>
              <a:t/>
            </a:r>
            <a:br>
              <a:rPr lang="tr-TR" sz="2000" dirty="0" smtClean="0"/>
            </a:br>
            <a:r>
              <a:rPr lang="tr-TR" sz="2000" b="1" dirty="0" smtClean="0"/>
              <a:t>Önerme Eklemlerinin İşlevleri:</a:t>
            </a:r>
            <a:br>
              <a:rPr lang="tr-TR" sz="2000" b="1" dirty="0" smtClean="0"/>
            </a:br>
            <a:r>
              <a:rPr lang="tr-TR" sz="2000" b="1" dirty="0" smtClean="0"/>
              <a:t/>
            </a:r>
            <a:br>
              <a:rPr lang="tr-TR" sz="2000" b="1" dirty="0" smtClean="0"/>
            </a:br>
            <a:r>
              <a:rPr lang="tr-TR" sz="2000" b="1" dirty="0" smtClean="0"/>
              <a:t>Sembolik mantıkta </a:t>
            </a:r>
            <a:r>
              <a:rPr lang="tr-TR" sz="2000" dirty="0" smtClean="0"/>
              <a:t>önerme eklemlerinin </a:t>
            </a:r>
            <a:r>
              <a:rPr lang="tr-TR" sz="2000" b="1" dirty="0" smtClean="0">
                <a:solidFill>
                  <a:srgbClr val="3333CC"/>
                </a:solidFill>
              </a:rPr>
              <a:t>iki temel işlevi vardır</a:t>
            </a:r>
            <a:r>
              <a:rPr lang="tr-TR" sz="2000" dirty="0" smtClean="0"/>
              <a:t>. </a:t>
            </a:r>
            <a:r>
              <a:rPr lang="tr-TR" sz="2000" b="1" dirty="0" smtClean="0">
                <a:solidFill>
                  <a:srgbClr val="CC3399"/>
                </a:solidFill>
              </a:rPr>
              <a:t>Birincisi,</a:t>
            </a:r>
            <a:r>
              <a:rPr lang="tr-TR" sz="2000" dirty="0" smtClean="0"/>
              <a:t> önerme eklemleri, </a:t>
            </a:r>
            <a:r>
              <a:rPr lang="tr-TR" sz="2000" u="heavy" dirty="0" smtClean="0">
                <a:uFill>
                  <a:solidFill>
                    <a:srgbClr val="FF0000"/>
                  </a:solidFill>
                </a:uFill>
              </a:rPr>
              <a:t>iki ya da daha fazla basit önermeyi birleştirmek suretiyle bileşik önerme elde </a:t>
            </a:r>
            <a:r>
              <a:rPr lang="tr-TR" sz="2000" dirty="0" smtClean="0"/>
              <a:t>etmeye </a:t>
            </a:r>
            <a:r>
              <a:rPr lang="tr-TR" sz="2000" b="1" dirty="0" smtClean="0">
                <a:solidFill>
                  <a:srgbClr val="00B050"/>
                </a:solidFill>
              </a:rPr>
              <a:t>yarar.</a:t>
            </a:r>
            <a:r>
              <a:rPr lang="tr-TR" sz="2000" dirty="0" smtClean="0"/>
              <a:t> </a:t>
            </a:r>
            <a:r>
              <a:rPr lang="tr-TR" sz="2000" b="1" dirty="0" smtClean="0">
                <a:solidFill>
                  <a:srgbClr val="CC3399"/>
                </a:solidFill>
              </a:rPr>
              <a:t>İkincisi, </a:t>
            </a:r>
            <a:r>
              <a:rPr lang="tr-TR" sz="2000" b="1" dirty="0" smtClean="0"/>
              <a:t>önermelerin</a:t>
            </a:r>
            <a:r>
              <a:rPr lang="tr-TR" sz="2000" dirty="0" smtClean="0"/>
              <a:t> </a:t>
            </a:r>
            <a:r>
              <a:rPr lang="tr-TR" sz="2000" u="heavy" dirty="0" smtClean="0">
                <a:uFill>
                  <a:solidFill>
                    <a:srgbClr val="3333CC"/>
                  </a:solidFill>
                </a:uFill>
              </a:rPr>
              <a:t>tutarlılık, geçerlilik, eş değerliği ile çıkarımların geçerliliğini denetlemeyi </a:t>
            </a:r>
            <a:r>
              <a:rPr lang="tr-TR" sz="2000" b="1" dirty="0" smtClean="0">
                <a:solidFill>
                  <a:srgbClr val="00B050"/>
                </a:solidFill>
              </a:rPr>
              <a:t>sağlar.</a:t>
            </a:r>
            <a:r>
              <a:rPr lang="tr-TR" sz="2000" dirty="0" smtClean="0"/>
              <a:t/>
            </a:r>
            <a:br>
              <a:rPr lang="tr-TR" sz="2000" dirty="0" smtClean="0"/>
            </a:br>
            <a:endParaRPr lang="tr-T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640960" cy="6322714"/>
          </a:xfrm>
        </p:spPr>
        <p:txBody>
          <a:bodyPr>
            <a:normAutofit/>
          </a:bodyPr>
          <a:lstStyle/>
          <a:p>
            <a:r>
              <a:rPr lang="tr-TR" sz="2400" b="1" dirty="0" smtClean="0"/>
              <a:t>4. Çıkarım</a:t>
            </a:r>
            <a:br>
              <a:rPr lang="tr-TR" sz="2400" b="1" dirty="0" smtClean="0"/>
            </a:br>
            <a:r>
              <a:rPr lang="tr-TR" sz="2000" dirty="0" smtClean="0">
                <a:solidFill>
                  <a:srgbClr val="FF0000"/>
                </a:solidFill>
              </a:rPr>
              <a:t>Çıkarım;</a:t>
            </a:r>
            <a:r>
              <a:rPr lang="tr-TR" sz="2000" dirty="0" smtClean="0"/>
              <a:t> </a:t>
            </a:r>
            <a:r>
              <a:rPr lang="tr-TR" sz="2000" u="heavy" dirty="0" smtClean="0">
                <a:uFill>
                  <a:solidFill>
                    <a:srgbClr val="00B050"/>
                  </a:solidFill>
                </a:uFill>
              </a:rPr>
              <a:t>bir veya birden </a:t>
            </a:r>
            <a:r>
              <a:rPr lang="tr-TR" sz="2000" dirty="0" smtClean="0"/>
              <a:t>çok önermeden yeni </a:t>
            </a:r>
            <a:r>
              <a:rPr lang="tr-TR" sz="2000" dirty="0" smtClean="0">
                <a:solidFill>
                  <a:srgbClr val="0070C0"/>
                </a:solidFill>
              </a:rPr>
              <a:t>önerme ya da önermeler elde </a:t>
            </a:r>
            <a:r>
              <a:rPr lang="tr-TR" sz="2000" dirty="0" smtClean="0"/>
              <a:t>etmektir.</a:t>
            </a:r>
            <a:br>
              <a:rPr lang="tr-TR" sz="2000" dirty="0" smtClean="0"/>
            </a:br>
            <a:r>
              <a:rPr lang="tr-TR" sz="2000" dirty="0" smtClean="0"/>
              <a:t/>
            </a:r>
            <a:br>
              <a:rPr lang="tr-TR" sz="2000" dirty="0" smtClean="0"/>
            </a:br>
            <a:r>
              <a:rPr lang="tr-TR" sz="2000" dirty="0" smtClean="0"/>
              <a:t>Bütün bitkiler canlıdır.                                       Bütün hayvanlar canlıdır.</a:t>
            </a:r>
            <a:br>
              <a:rPr lang="tr-TR" sz="2000" dirty="0" smtClean="0"/>
            </a:br>
            <a:r>
              <a:rPr lang="tr-TR" sz="2000" dirty="0" smtClean="0"/>
              <a:t>Marul bitkidir.                                          koltuk hayvandır.</a:t>
            </a:r>
            <a:br>
              <a:rPr lang="tr-TR" sz="2000" dirty="0" smtClean="0"/>
            </a:br>
            <a:r>
              <a:rPr lang="tr-TR" sz="2000" dirty="0" smtClean="0">
                <a:solidFill>
                  <a:srgbClr val="FF0000"/>
                </a:solidFill>
              </a:rPr>
              <a:t>O halde marul da canlıdır</a:t>
            </a:r>
            <a:r>
              <a:rPr lang="tr-TR" sz="2000" dirty="0" smtClean="0"/>
              <a:t>.                                     </a:t>
            </a:r>
            <a:r>
              <a:rPr lang="tr-TR" sz="2000" dirty="0" smtClean="0">
                <a:solidFill>
                  <a:srgbClr val="FF0000"/>
                </a:solidFill>
              </a:rPr>
              <a:t>O halde koltuk da canlıdır.</a:t>
            </a:r>
            <a:br>
              <a:rPr lang="tr-TR" sz="2000" dirty="0" smtClean="0">
                <a:solidFill>
                  <a:srgbClr val="FF0000"/>
                </a:solidFill>
              </a:rPr>
            </a:br>
            <a:r>
              <a:rPr lang="tr-TR" sz="2000" dirty="0" smtClean="0">
                <a:solidFill>
                  <a:srgbClr val="FF0000"/>
                </a:solidFill>
              </a:rPr>
              <a:t/>
            </a:r>
            <a:br>
              <a:rPr lang="tr-TR" sz="2000" dirty="0" smtClean="0">
                <a:solidFill>
                  <a:srgbClr val="FF0000"/>
                </a:solidFill>
              </a:rPr>
            </a:br>
            <a:r>
              <a:rPr lang="tr-TR" sz="2000" dirty="0" smtClean="0">
                <a:solidFill>
                  <a:srgbClr val="FF0000"/>
                </a:solidFill>
              </a:rPr>
              <a:t/>
            </a:r>
            <a:br>
              <a:rPr lang="tr-TR" sz="2000" dirty="0" smtClean="0">
                <a:solidFill>
                  <a:srgbClr val="FF0000"/>
                </a:solidFill>
              </a:rPr>
            </a:br>
            <a:r>
              <a:rPr lang="tr-TR" sz="2000" dirty="0" smtClean="0">
                <a:solidFill>
                  <a:srgbClr val="FF0000"/>
                </a:solidFill>
              </a:rPr>
              <a:t/>
            </a:r>
            <a:br>
              <a:rPr lang="tr-TR" sz="2000" dirty="0" smtClean="0">
                <a:solidFill>
                  <a:srgbClr val="FF0000"/>
                </a:solidFill>
              </a:rPr>
            </a:br>
            <a:r>
              <a:rPr lang="tr-TR" sz="2000" dirty="0" smtClean="0">
                <a:solidFill>
                  <a:srgbClr val="FF0000"/>
                </a:solidFill>
              </a:rPr>
              <a:t/>
            </a:r>
            <a:br>
              <a:rPr lang="tr-TR" sz="2000" dirty="0" smtClean="0">
                <a:solidFill>
                  <a:srgbClr val="FF0000"/>
                </a:solidFill>
              </a:rPr>
            </a:br>
            <a:r>
              <a:rPr lang="tr-TR" sz="2000" dirty="0" smtClean="0">
                <a:solidFill>
                  <a:srgbClr val="FF0000"/>
                </a:solidFill>
              </a:rPr>
              <a:t/>
            </a:r>
            <a:br>
              <a:rPr lang="tr-TR" sz="2000" dirty="0" smtClean="0">
                <a:solidFill>
                  <a:srgbClr val="FF0000"/>
                </a:solidFill>
              </a:rPr>
            </a:br>
            <a:r>
              <a:rPr lang="tr-TR" sz="2000" dirty="0" smtClean="0">
                <a:solidFill>
                  <a:srgbClr val="FF0000"/>
                </a:solidFill>
              </a:rPr>
              <a:t/>
            </a:r>
            <a:br>
              <a:rPr lang="tr-TR" sz="2000" dirty="0" smtClean="0">
                <a:solidFill>
                  <a:srgbClr val="FF0000"/>
                </a:solidFill>
              </a:rPr>
            </a:br>
            <a:r>
              <a:rPr lang="tr-TR" sz="2000" dirty="0" smtClean="0">
                <a:solidFill>
                  <a:srgbClr val="FF0000"/>
                </a:solidFill>
              </a:rPr>
              <a:t/>
            </a:r>
            <a:br>
              <a:rPr lang="tr-TR" sz="2000" dirty="0" smtClean="0">
                <a:solidFill>
                  <a:srgbClr val="FF0000"/>
                </a:solidFill>
              </a:rPr>
            </a:br>
            <a:r>
              <a:rPr lang="tr-TR" sz="2000" dirty="0" smtClean="0">
                <a:solidFill>
                  <a:srgbClr val="FF0000"/>
                </a:solidFill>
              </a:rPr>
              <a:t/>
            </a:r>
            <a:br>
              <a:rPr lang="tr-TR" sz="2000" dirty="0" smtClean="0">
                <a:solidFill>
                  <a:srgbClr val="FF0000"/>
                </a:solidFill>
              </a:rPr>
            </a:br>
            <a:r>
              <a:rPr lang="tr-TR" sz="2000" dirty="0" smtClean="0"/>
              <a:t>Yukarıda verilen örneklerin tamamı </a:t>
            </a:r>
            <a:r>
              <a:rPr lang="tr-TR" sz="2000" b="1" dirty="0" smtClean="0">
                <a:solidFill>
                  <a:srgbClr val="3333CC"/>
                </a:solidFill>
              </a:rPr>
              <a:t>sembolik mantıkta </a:t>
            </a:r>
            <a:r>
              <a:rPr lang="tr-TR" sz="2000" b="1" dirty="0" smtClean="0">
                <a:solidFill>
                  <a:srgbClr val="00B050"/>
                </a:solidFill>
              </a:rPr>
              <a:t>çıkarım olarak kabul edilirken</a:t>
            </a:r>
            <a:r>
              <a:rPr lang="tr-TR" sz="2000" dirty="0" smtClean="0"/>
              <a:t>, </a:t>
            </a:r>
            <a:r>
              <a:rPr lang="tr-TR" sz="2000" b="1" dirty="0" smtClean="0"/>
              <a:t>klasik mantıkta </a:t>
            </a:r>
            <a:r>
              <a:rPr lang="tr-TR" sz="2000" u="heavy" dirty="0" smtClean="0">
                <a:uFill>
                  <a:solidFill>
                    <a:srgbClr val="3333CC"/>
                  </a:solidFill>
                </a:uFill>
              </a:rPr>
              <a:t>sadece</a:t>
            </a:r>
            <a:r>
              <a:rPr lang="tr-TR" sz="2000" b="1" u="heavy" dirty="0" smtClean="0">
                <a:uFill>
                  <a:solidFill>
                    <a:srgbClr val="3333CC"/>
                  </a:solidFill>
                </a:uFill>
              </a:rPr>
              <a:t> </a:t>
            </a:r>
            <a:r>
              <a:rPr lang="tr-TR" sz="2000" u="heavy" dirty="0" smtClean="0">
                <a:uFill>
                  <a:solidFill>
                    <a:srgbClr val="3333CC"/>
                  </a:solidFill>
                </a:uFill>
              </a:rPr>
              <a:t>marul örneği </a:t>
            </a:r>
            <a:r>
              <a:rPr lang="tr-TR" sz="2000" b="1" dirty="0" smtClean="0">
                <a:solidFill>
                  <a:srgbClr val="CC3399"/>
                </a:solidFill>
              </a:rPr>
              <a:t>çıkarım olarak kabul </a:t>
            </a:r>
            <a:r>
              <a:rPr lang="tr-TR" sz="2000" dirty="0" smtClean="0"/>
              <a:t>edilir. </a:t>
            </a:r>
            <a:r>
              <a:rPr lang="tr-TR" sz="2000" b="1" dirty="0" smtClean="0"/>
              <a:t>Çünkü</a:t>
            </a:r>
            <a:r>
              <a:rPr lang="tr-TR" sz="2000" dirty="0" smtClean="0"/>
              <a:t>, </a:t>
            </a:r>
            <a:r>
              <a:rPr lang="tr-TR" sz="2000" b="1" dirty="0" smtClean="0"/>
              <a:t>klasik mantık</a:t>
            </a:r>
            <a:r>
              <a:rPr lang="tr-TR" sz="2000" dirty="0" smtClean="0"/>
              <a:t> </a:t>
            </a:r>
            <a:r>
              <a:rPr lang="tr-TR" sz="2000" u="heavy" dirty="0" smtClean="0">
                <a:uFill>
                  <a:solidFill>
                    <a:srgbClr val="FF0000"/>
                  </a:solidFill>
                </a:uFill>
              </a:rPr>
              <a:t>çoğunlukla içeriğin etkisindedir</a:t>
            </a:r>
            <a:r>
              <a:rPr lang="tr-TR" sz="2000" dirty="0" smtClean="0"/>
              <a:t>. </a:t>
            </a:r>
            <a:r>
              <a:rPr lang="tr-TR" sz="2000" b="1" dirty="0" smtClean="0"/>
              <a:t>Sembolik mantıkta </a:t>
            </a:r>
            <a:r>
              <a:rPr lang="tr-TR" sz="2000" dirty="0" smtClean="0"/>
              <a:t>bu </a:t>
            </a:r>
            <a:r>
              <a:rPr lang="tr-TR" sz="2000" u="heavy" dirty="0" smtClean="0">
                <a:uFill>
                  <a:solidFill>
                    <a:srgbClr val="00B050"/>
                  </a:solidFill>
                </a:uFill>
              </a:rPr>
              <a:t>durum söz konusu değildir.</a:t>
            </a:r>
            <a:r>
              <a:rPr lang="tr-TR" sz="2000" dirty="0" smtClean="0">
                <a:solidFill>
                  <a:srgbClr val="FF0000"/>
                </a:solidFill>
              </a:rPr>
              <a:t/>
            </a:r>
            <a:br>
              <a:rPr lang="tr-TR" sz="2000" dirty="0" smtClean="0">
                <a:solidFill>
                  <a:srgbClr val="FF0000"/>
                </a:solidFill>
              </a:rPr>
            </a:br>
            <a:endParaRPr lang="tr-TR" sz="2000"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971600" y="2780928"/>
            <a:ext cx="2376264" cy="18002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508104" y="2636912"/>
            <a:ext cx="2664296" cy="18722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034682"/>
          </a:xfrm>
        </p:spPr>
        <p:txBody>
          <a:bodyPr>
            <a:normAutofit/>
          </a:bodyPr>
          <a:lstStyle/>
          <a:p>
            <a:pPr algn="l"/>
            <a:r>
              <a:rPr lang="tr-TR" sz="2000" b="1" dirty="0" smtClean="0"/>
              <a:t>5. Sembolleştirme</a:t>
            </a:r>
            <a:br>
              <a:rPr lang="tr-TR" sz="2000" b="1" dirty="0" smtClean="0"/>
            </a:br>
            <a:r>
              <a:rPr lang="tr-TR" sz="2000" b="1" dirty="0" smtClean="0">
                <a:solidFill>
                  <a:srgbClr val="FF0000"/>
                </a:solidFill>
              </a:rPr>
              <a:t>Mantık Değişmezler: </a:t>
            </a:r>
            <a:r>
              <a:rPr lang="tr-TR" sz="2000" b="1" dirty="0" smtClean="0">
                <a:solidFill>
                  <a:srgbClr val="0070C0"/>
                </a:solidFill>
              </a:rPr>
              <a:t>Önermeler ve Çıkarımın Sembolleştirilmesi</a:t>
            </a:r>
            <a:br>
              <a:rPr lang="tr-TR" sz="2000" b="1" dirty="0" smtClean="0">
                <a:solidFill>
                  <a:srgbClr val="0070C0"/>
                </a:solidFill>
              </a:rPr>
            </a:br>
            <a:r>
              <a:rPr lang="tr-TR" sz="2000" dirty="0" smtClean="0"/>
              <a:t>Her bir önerme ve önerme eklemine karşılık olabilecek semboller belirlenmiştir.</a:t>
            </a:r>
            <a:br>
              <a:rPr lang="tr-TR" sz="2000" dirty="0" smtClean="0"/>
            </a:br>
            <a:r>
              <a:rPr lang="tr-TR" sz="2000" dirty="0" smtClean="0">
                <a:solidFill>
                  <a:srgbClr val="CC3399"/>
                </a:solidFill>
              </a:rPr>
              <a:t>Önermeler için belirlenen </a:t>
            </a:r>
            <a:r>
              <a:rPr lang="tr-TR" sz="2000" b="1" dirty="0" smtClean="0"/>
              <a:t>semboller</a:t>
            </a:r>
            <a:r>
              <a:rPr lang="tr-TR" sz="2000" b="1" dirty="0" smtClean="0">
                <a:solidFill>
                  <a:srgbClr val="0070C0"/>
                </a:solidFill>
              </a:rPr>
              <a:t>: p, q, r, s, t, vb</a:t>
            </a:r>
            <a:r>
              <a:rPr lang="tr-TR" sz="2000" dirty="0" smtClean="0"/>
              <a:t>. </a:t>
            </a:r>
            <a:r>
              <a:rPr lang="tr-TR" sz="2000" dirty="0" smtClean="0">
                <a:solidFill>
                  <a:srgbClr val="CC3399"/>
                </a:solidFill>
              </a:rPr>
              <a:t>harfler olsun</a:t>
            </a:r>
            <a:r>
              <a:rPr lang="tr-TR" sz="2000" dirty="0" smtClean="0"/>
              <a:t>.</a:t>
            </a:r>
            <a:br>
              <a:rPr lang="tr-TR" sz="2000" dirty="0" smtClean="0"/>
            </a:br>
            <a:r>
              <a:rPr lang="tr-TR" sz="2000" dirty="0" smtClean="0"/>
              <a:t>Önerme </a:t>
            </a:r>
            <a:r>
              <a:rPr lang="tr-TR" sz="2000" b="1" dirty="0" smtClean="0"/>
              <a:t>eklemleri için belirlenen </a:t>
            </a:r>
            <a:r>
              <a:rPr lang="tr-TR" sz="2000" dirty="0" smtClean="0"/>
              <a:t>semboller: </a:t>
            </a:r>
            <a:r>
              <a:rPr lang="tr-TR" sz="2000" dirty="0" smtClean="0">
                <a:solidFill>
                  <a:srgbClr val="FF0000"/>
                </a:solidFill>
              </a:rPr>
              <a:t>"ve</a:t>
            </a:r>
            <a:r>
              <a:rPr lang="tr-TR" sz="2000" dirty="0" smtClean="0"/>
              <a:t>" için </a:t>
            </a:r>
            <a:r>
              <a:rPr lang="tr-TR" sz="2800" b="1" dirty="0" smtClean="0">
                <a:solidFill>
                  <a:srgbClr val="009900"/>
                </a:solidFill>
              </a:rPr>
              <a:t>"</a:t>
            </a:r>
            <a:r>
              <a:rPr lang="el-GR" sz="2800" b="1" dirty="0" smtClean="0">
                <a:solidFill>
                  <a:srgbClr val="009900"/>
                </a:solidFill>
              </a:rPr>
              <a:t>Λ</a:t>
            </a:r>
            <a:r>
              <a:rPr lang="tr-TR" sz="2800" b="1" dirty="0" smtClean="0">
                <a:solidFill>
                  <a:srgbClr val="009900"/>
                </a:solidFill>
              </a:rPr>
              <a:t> ", </a:t>
            </a:r>
            <a:r>
              <a:rPr lang="tr-TR" sz="2000" dirty="0" smtClean="0"/>
              <a:t>"</a:t>
            </a:r>
            <a:r>
              <a:rPr lang="tr-TR" sz="2000" dirty="0" smtClean="0">
                <a:solidFill>
                  <a:srgbClr val="FF0000"/>
                </a:solidFill>
              </a:rPr>
              <a:t>veya</a:t>
            </a:r>
            <a:r>
              <a:rPr lang="tr-TR" sz="2000" dirty="0" smtClean="0"/>
              <a:t>" için </a:t>
            </a:r>
            <a:r>
              <a:rPr lang="tr-TR" sz="2800" b="1" dirty="0" smtClean="0">
                <a:solidFill>
                  <a:srgbClr val="009900"/>
                </a:solidFill>
              </a:rPr>
              <a:t>"V"</a:t>
            </a:r>
            <a:r>
              <a:rPr lang="tr-TR" sz="2800" dirty="0" smtClean="0"/>
              <a:t>, </a:t>
            </a:r>
            <a:r>
              <a:rPr lang="tr-TR" sz="2000" dirty="0" smtClean="0">
                <a:solidFill>
                  <a:srgbClr val="FF0000"/>
                </a:solidFill>
              </a:rPr>
              <a:t>"ise" </a:t>
            </a:r>
            <a:r>
              <a:rPr lang="tr-TR" sz="2000" dirty="0" smtClean="0"/>
              <a:t>için </a:t>
            </a:r>
            <a:r>
              <a:rPr lang="tr-TR" sz="2800" b="1" dirty="0" smtClean="0">
                <a:solidFill>
                  <a:srgbClr val="009900"/>
                </a:solidFill>
              </a:rPr>
              <a:t>“→</a:t>
            </a:r>
            <a:r>
              <a:rPr lang="tr-TR" sz="2000" b="1" dirty="0" smtClean="0">
                <a:solidFill>
                  <a:srgbClr val="009900"/>
                </a:solidFill>
              </a:rPr>
              <a:t>, </a:t>
            </a:r>
            <a:r>
              <a:rPr lang="tr-TR" sz="2000" dirty="0" smtClean="0"/>
              <a:t>"</a:t>
            </a:r>
            <a:r>
              <a:rPr lang="tr-TR" sz="2000" dirty="0" smtClean="0">
                <a:solidFill>
                  <a:srgbClr val="FF0000"/>
                </a:solidFill>
              </a:rPr>
              <a:t>ancak ve ancak"</a:t>
            </a:r>
            <a:r>
              <a:rPr lang="tr-TR" sz="2000" dirty="0" smtClean="0"/>
              <a:t> için "</a:t>
            </a:r>
            <a:r>
              <a:rPr lang="tr-TR" sz="2800" b="1" dirty="0" smtClean="0">
                <a:solidFill>
                  <a:srgbClr val="009900"/>
                </a:solidFill>
              </a:rPr>
              <a:t>↔</a:t>
            </a:r>
            <a:r>
              <a:rPr lang="tr-TR" sz="2000" b="1" dirty="0" smtClean="0">
                <a:solidFill>
                  <a:srgbClr val="009900"/>
                </a:solidFill>
              </a:rPr>
              <a:t>”</a:t>
            </a:r>
            <a:r>
              <a:rPr lang="tr-TR" sz="2000" dirty="0" smtClean="0"/>
              <a:t> "</a:t>
            </a:r>
            <a:r>
              <a:rPr lang="tr-TR" sz="2000" dirty="0" smtClean="0">
                <a:solidFill>
                  <a:srgbClr val="FF0000"/>
                </a:solidFill>
              </a:rPr>
              <a:t>deği</a:t>
            </a:r>
            <a:r>
              <a:rPr lang="tr-TR" sz="2000" dirty="0" smtClean="0"/>
              <a:t>l" için </a:t>
            </a:r>
            <a:r>
              <a:rPr lang="tr-TR" sz="2400" b="1" dirty="0" smtClean="0">
                <a:solidFill>
                  <a:srgbClr val="009900"/>
                </a:solidFill>
              </a:rPr>
              <a:t>"</a:t>
            </a:r>
            <a:r>
              <a:rPr lang="tr-TR" sz="3200" b="1" dirty="0" smtClean="0">
                <a:solidFill>
                  <a:srgbClr val="009900"/>
                </a:solidFill>
              </a:rPr>
              <a:t>~</a:t>
            </a:r>
            <a:r>
              <a:rPr lang="tr-TR" sz="2400" b="1" dirty="0" smtClean="0">
                <a:solidFill>
                  <a:srgbClr val="009900"/>
                </a:solidFill>
              </a:rPr>
              <a:t> "</a:t>
            </a:r>
            <a:r>
              <a:rPr lang="tr-TR" sz="2000" dirty="0" smtClean="0"/>
              <a:t>; "</a:t>
            </a:r>
            <a:r>
              <a:rPr lang="tr-TR" sz="2000" dirty="0" smtClean="0">
                <a:solidFill>
                  <a:srgbClr val="FF0000"/>
                </a:solidFill>
              </a:rPr>
              <a:t>o halde</a:t>
            </a:r>
            <a:r>
              <a:rPr lang="tr-TR" sz="2000" dirty="0" smtClean="0"/>
              <a:t>" için </a:t>
            </a:r>
            <a:r>
              <a:rPr lang="tr-TR" sz="2000" b="1" dirty="0" smtClean="0">
                <a:solidFill>
                  <a:srgbClr val="009900"/>
                </a:solidFill>
              </a:rPr>
              <a:t>"</a:t>
            </a:r>
            <a:r>
              <a:rPr lang="tr-TR" sz="3200" b="1" dirty="0" smtClean="0">
                <a:solidFill>
                  <a:srgbClr val="009900"/>
                </a:solidFill>
              </a:rPr>
              <a:t>∴</a:t>
            </a:r>
            <a:r>
              <a:rPr lang="tr-TR" sz="2000" b="1" dirty="0" smtClean="0">
                <a:solidFill>
                  <a:srgbClr val="009900"/>
                </a:solidFill>
              </a:rPr>
              <a:t> " </a:t>
            </a:r>
            <a:r>
              <a:rPr lang="tr-TR" sz="2000" dirty="0" smtClean="0"/>
              <a:t>sembolü kullanılır.</a:t>
            </a:r>
            <a:endParaRPr lang="tr-TR" sz="2000"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22714"/>
          </a:xfrm>
        </p:spPr>
        <p:txBody>
          <a:bodyPr>
            <a:normAutofit fontScale="90000"/>
          </a:bodyPr>
          <a:lstStyle/>
          <a:p>
            <a:pPr algn="l"/>
            <a:r>
              <a:rPr lang="tr-TR" sz="2800" b="1" dirty="0" smtClean="0">
                <a:solidFill>
                  <a:srgbClr val="FF0000"/>
                </a:solidFill>
              </a:rPr>
              <a:t/>
            </a:r>
            <a:br>
              <a:rPr lang="tr-TR" sz="2800" b="1" dirty="0" smtClean="0">
                <a:solidFill>
                  <a:srgbClr val="FF0000"/>
                </a:solidFill>
              </a:rPr>
            </a:br>
            <a:r>
              <a:rPr lang="tr-TR" sz="2800" b="1" dirty="0" smtClean="0">
                <a:solidFill>
                  <a:srgbClr val="FF0000"/>
                </a:solidFill>
              </a:rPr>
              <a:t/>
            </a:r>
            <a:br>
              <a:rPr lang="tr-TR" sz="2800" b="1" dirty="0" smtClean="0">
                <a:solidFill>
                  <a:srgbClr val="FF0000"/>
                </a:solidFill>
              </a:rPr>
            </a:br>
            <a:r>
              <a:rPr lang="tr-TR" sz="2800" b="1" dirty="0" smtClean="0">
                <a:solidFill>
                  <a:srgbClr val="FF0000"/>
                </a:solidFill>
              </a:rPr>
              <a:t>Örnekler:</a:t>
            </a:r>
            <a:r>
              <a:rPr lang="tr-TR" sz="2800" b="1" dirty="0" smtClean="0"/>
              <a:t/>
            </a:r>
            <a:br>
              <a:rPr lang="tr-TR" sz="2800" b="1" dirty="0" smtClean="0"/>
            </a:br>
            <a:r>
              <a:rPr lang="tr-TR" sz="2400" b="1" dirty="0" smtClean="0"/>
              <a:t>-</a:t>
            </a:r>
            <a:r>
              <a:rPr lang="tr-TR" sz="2400" u="sng" dirty="0" smtClean="0">
                <a:uFill>
                  <a:solidFill>
                    <a:srgbClr val="C00000"/>
                  </a:solidFill>
                </a:uFill>
              </a:rPr>
              <a:t>Ahmet, Adıyamanlıdır</a:t>
            </a:r>
            <a:r>
              <a:rPr lang="tr-TR" sz="2400" b="1" dirty="0" smtClean="0">
                <a:uFill>
                  <a:solidFill>
                    <a:srgbClr val="C00000"/>
                  </a:solidFill>
                </a:uFill>
              </a:rPr>
              <a:t>. </a:t>
            </a:r>
            <a:r>
              <a:rPr lang="tr-TR" sz="2400" b="1" dirty="0" smtClean="0">
                <a:solidFill>
                  <a:srgbClr val="FF0000"/>
                </a:solidFill>
                <a:uFill>
                  <a:solidFill>
                    <a:srgbClr val="C00000"/>
                  </a:solidFill>
                </a:uFill>
              </a:rPr>
              <a:t>=</a:t>
            </a:r>
            <a:r>
              <a:rPr lang="tr-TR" sz="2400" b="1" dirty="0" smtClean="0">
                <a:uFill>
                  <a:solidFill>
                    <a:srgbClr val="C00000"/>
                  </a:solidFill>
                </a:uFill>
              </a:rPr>
              <a:t> </a:t>
            </a:r>
            <a:r>
              <a:rPr lang="tr-TR" sz="2400" b="1" dirty="0" smtClean="0">
                <a:solidFill>
                  <a:srgbClr val="3333CC"/>
                </a:solidFill>
              </a:rPr>
              <a:t>p</a:t>
            </a:r>
            <a:r>
              <a:rPr lang="tr-TR" sz="2400" b="1" dirty="0" smtClean="0"/>
              <a:t/>
            </a:r>
            <a:br>
              <a:rPr lang="tr-TR" sz="2400" b="1" dirty="0" smtClean="0"/>
            </a:br>
            <a:r>
              <a:rPr lang="tr-TR" sz="2400" b="1" dirty="0" smtClean="0"/>
              <a:t/>
            </a:r>
            <a:br>
              <a:rPr lang="tr-TR" sz="2400" b="1" dirty="0" smtClean="0"/>
            </a:br>
            <a:r>
              <a:rPr lang="tr-TR" sz="2400" b="1" dirty="0" smtClean="0"/>
              <a:t>-</a:t>
            </a:r>
            <a:r>
              <a:rPr lang="tr-TR" sz="2400" u="heavy" dirty="0" smtClean="0">
                <a:uFill>
                  <a:solidFill>
                    <a:srgbClr val="009900"/>
                  </a:solidFill>
                </a:uFill>
              </a:rPr>
              <a:t>Ahmet  </a:t>
            </a:r>
            <a:r>
              <a:rPr lang="tr-TR" sz="2400" dirty="0" smtClean="0">
                <a:uFill>
                  <a:solidFill>
                    <a:srgbClr val="009900"/>
                  </a:solidFill>
                </a:uFill>
              </a:rPr>
              <a:t>     </a:t>
            </a:r>
            <a:r>
              <a:rPr lang="tr-TR" sz="2400" u="heavy" dirty="0" smtClean="0">
                <a:uFill>
                  <a:solidFill>
                    <a:srgbClr val="FF0000"/>
                  </a:solidFill>
                </a:uFill>
              </a:rPr>
              <a:t>ve</a:t>
            </a:r>
            <a:r>
              <a:rPr lang="tr-TR" sz="2400" dirty="0" smtClean="0"/>
              <a:t>     </a:t>
            </a:r>
            <a:r>
              <a:rPr lang="tr-TR" sz="2400" u="heavy" dirty="0" smtClean="0">
                <a:uFill>
                  <a:solidFill>
                    <a:srgbClr val="3333CC"/>
                  </a:solidFill>
                </a:uFill>
              </a:rPr>
              <a:t>Hakan Adıyamanlıdır</a:t>
            </a:r>
            <a:r>
              <a:rPr lang="tr-TR" sz="2400" dirty="0" smtClean="0">
                <a:uFill>
                  <a:solidFill>
                    <a:srgbClr val="3333CC"/>
                  </a:solidFill>
                </a:uFill>
              </a:rPr>
              <a:t>  </a:t>
            </a:r>
            <a:r>
              <a:rPr lang="tr-TR" sz="2400" b="1" dirty="0" smtClean="0">
                <a:solidFill>
                  <a:srgbClr val="FF0000"/>
                </a:solidFill>
                <a:uFill>
                  <a:solidFill>
                    <a:srgbClr val="3333CC"/>
                  </a:solidFill>
                </a:uFill>
              </a:rPr>
              <a:t>=  </a:t>
            </a:r>
            <a:r>
              <a:rPr lang="tr-TR" sz="2400" b="1" dirty="0" smtClean="0">
                <a:solidFill>
                  <a:srgbClr val="3333CC"/>
                </a:solidFill>
              </a:rPr>
              <a:t>p ∧ q</a:t>
            </a:r>
            <a:r>
              <a:rPr lang="tr-TR" sz="2400" b="1" dirty="0" smtClean="0"/>
              <a:t/>
            </a:r>
            <a:br>
              <a:rPr lang="tr-TR" sz="2400" b="1" dirty="0" smtClean="0"/>
            </a:br>
            <a:r>
              <a:rPr lang="tr-TR" sz="2400" b="1" dirty="0" smtClean="0"/>
              <a:t/>
            </a:r>
            <a:br>
              <a:rPr lang="tr-TR" sz="2400" b="1" dirty="0" smtClean="0"/>
            </a:br>
            <a:r>
              <a:rPr lang="tr-TR" sz="2400" b="1" dirty="0" smtClean="0"/>
              <a:t>-</a:t>
            </a:r>
            <a:r>
              <a:rPr lang="tr-TR" sz="2400" u="heavy" dirty="0" smtClean="0">
                <a:uFill>
                  <a:solidFill>
                    <a:srgbClr val="009900"/>
                  </a:solidFill>
                </a:uFill>
              </a:rPr>
              <a:t>Ahmet Adıyamanl</a:t>
            </a:r>
            <a:r>
              <a:rPr lang="tr-TR" sz="2400" dirty="0" smtClean="0">
                <a:uFill>
                  <a:solidFill>
                    <a:srgbClr val="009900"/>
                  </a:solidFill>
                </a:uFill>
              </a:rPr>
              <a:t>ı </a:t>
            </a:r>
            <a:r>
              <a:rPr lang="tr-TR" sz="2400" u="heavy" dirty="0" smtClean="0">
                <a:uFill>
                  <a:solidFill>
                    <a:srgbClr val="0070C0"/>
                  </a:solidFill>
                </a:uFill>
              </a:rPr>
              <a:t>değildir </a:t>
            </a:r>
            <a:r>
              <a:rPr lang="tr-TR" sz="2400" b="1" dirty="0" smtClean="0">
                <a:solidFill>
                  <a:srgbClr val="FF0000"/>
                </a:solidFill>
                <a:uFill>
                  <a:solidFill>
                    <a:srgbClr val="0070C0"/>
                  </a:solidFill>
                </a:uFill>
              </a:rPr>
              <a:t>=  </a:t>
            </a:r>
            <a:r>
              <a:rPr lang="tr-TR" sz="2400" b="1" dirty="0" smtClean="0">
                <a:solidFill>
                  <a:srgbClr val="3333CC"/>
                </a:solidFill>
              </a:rPr>
              <a:t>∼p</a:t>
            </a:r>
            <a:r>
              <a:rPr lang="tr-TR" sz="2400" b="1" dirty="0" smtClean="0"/>
              <a:t/>
            </a:r>
            <a:br>
              <a:rPr lang="tr-TR" sz="2400" b="1" dirty="0" smtClean="0"/>
            </a:br>
            <a:r>
              <a:rPr lang="tr-TR" sz="2400" b="1" dirty="0" smtClean="0"/>
              <a:t/>
            </a:r>
            <a:br>
              <a:rPr lang="tr-TR" sz="2400" b="1" dirty="0" smtClean="0"/>
            </a:br>
            <a:r>
              <a:rPr lang="tr-TR" sz="2400" b="1" dirty="0" smtClean="0"/>
              <a:t>-</a:t>
            </a:r>
            <a:r>
              <a:rPr lang="tr-TR" sz="2400" u="heavy" dirty="0" smtClean="0">
                <a:uFill>
                  <a:solidFill>
                    <a:srgbClr val="009900"/>
                  </a:solidFill>
                </a:uFill>
              </a:rPr>
              <a:t>Ahmet Adıyaman</a:t>
            </a:r>
            <a:r>
              <a:rPr lang="tr-TR" sz="2400" dirty="0" smtClean="0">
                <a:uFill>
                  <a:solidFill>
                    <a:srgbClr val="009900"/>
                  </a:solidFill>
                </a:uFill>
              </a:rPr>
              <a:t>lı  </a:t>
            </a:r>
            <a:r>
              <a:rPr lang="tr-TR" sz="2400" u="heavy" dirty="0" smtClean="0">
                <a:uFill>
                  <a:solidFill>
                    <a:srgbClr val="FF0000"/>
                  </a:solidFill>
                </a:uFill>
              </a:rPr>
              <a:t>ise</a:t>
            </a:r>
            <a:r>
              <a:rPr lang="tr-TR" sz="2400" dirty="0" smtClean="0"/>
              <a:t>  </a:t>
            </a:r>
            <a:r>
              <a:rPr lang="tr-TR" sz="2400" u="heavy" dirty="0" smtClean="0">
                <a:uFill>
                  <a:solidFill>
                    <a:srgbClr val="3333CC"/>
                  </a:solidFill>
                </a:uFill>
              </a:rPr>
              <a:t>Hakan da Adıyamanlı</a:t>
            </a:r>
            <a:r>
              <a:rPr lang="tr-TR" sz="2400" dirty="0" smtClean="0">
                <a:uFill>
                  <a:solidFill>
                    <a:srgbClr val="3333CC"/>
                  </a:solidFill>
                </a:uFill>
              </a:rPr>
              <a:t>dır </a:t>
            </a:r>
            <a:r>
              <a:rPr lang="tr-TR" sz="2400" b="1" dirty="0" smtClean="0">
                <a:solidFill>
                  <a:srgbClr val="FF0000"/>
                </a:solidFill>
                <a:uFill>
                  <a:solidFill>
                    <a:srgbClr val="3333CC"/>
                  </a:solidFill>
                </a:uFill>
              </a:rPr>
              <a:t>=  </a:t>
            </a:r>
            <a:r>
              <a:rPr lang="tr-TR" sz="2400" b="1" dirty="0" smtClean="0">
                <a:solidFill>
                  <a:srgbClr val="3333CC"/>
                </a:solidFill>
              </a:rPr>
              <a:t>p → q</a:t>
            </a:r>
            <a:br>
              <a:rPr lang="tr-TR" sz="2400" b="1" dirty="0" smtClean="0">
                <a:solidFill>
                  <a:srgbClr val="3333CC"/>
                </a:solidFill>
              </a:rPr>
            </a:br>
            <a:r>
              <a:rPr lang="tr-TR" sz="2400" b="1" dirty="0" smtClean="0"/>
              <a:t/>
            </a:r>
            <a:br>
              <a:rPr lang="tr-TR" sz="2400" b="1" dirty="0" smtClean="0"/>
            </a:br>
            <a:r>
              <a:rPr lang="tr-TR" sz="2400" b="1" dirty="0" smtClean="0"/>
              <a:t>-</a:t>
            </a:r>
            <a:r>
              <a:rPr lang="tr-TR" sz="2400" u="heavy" dirty="0" smtClean="0">
                <a:uFill>
                  <a:solidFill>
                    <a:srgbClr val="FF0000"/>
                  </a:solidFill>
                </a:uFill>
              </a:rPr>
              <a:t>Ancak ve anc</a:t>
            </a:r>
            <a:r>
              <a:rPr lang="tr-TR" sz="2400" u="heavy" dirty="0" smtClean="0">
                <a:uFill>
                  <a:solidFill>
                    <a:srgbClr val="009900"/>
                  </a:solidFill>
                </a:uFill>
              </a:rPr>
              <a:t>a</a:t>
            </a:r>
            <a:r>
              <a:rPr lang="tr-TR" sz="2400" dirty="0" smtClean="0"/>
              <a:t>k </a:t>
            </a:r>
            <a:r>
              <a:rPr lang="tr-TR" sz="2400" u="heavy" dirty="0" smtClean="0">
                <a:uFill>
                  <a:solidFill>
                    <a:srgbClr val="CC3399"/>
                  </a:solidFill>
                </a:uFill>
              </a:rPr>
              <a:t>yağmur yağar</a:t>
            </a:r>
            <a:r>
              <a:rPr lang="tr-TR" sz="2400" dirty="0" smtClean="0"/>
              <a:t>sa </a:t>
            </a:r>
            <a:r>
              <a:rPr lang="tr-TR" sz="2400" u="heavy" dirty="0" smtClean="0">
                <a:uFill>
                  <a:solidFill>
                    <a:srgbClr val="3333CC"/>
                  </a:solidFill>
                </a:uFill>
              </a:rPr>
              <a:t>dağlar ıslanı</a:t>
            </a:r>
            <a:r>
              <a:rPr lang="tr-TR" sz="2400" dirty="0" smtClean="0">
                <a:uFill>
                  <a:solidFill>
                    <a:srgbClr val="3333CC"/>
                  </a:solidFill>
                </a:uFill>
              </a:rPr>
              <a:t>r</a:t>
            </a:r>
            <a:r>
              <a:rPr lang="tr-TR" sz="2400" b="1" dirty="0" smtClean="0">
                <a:uFill>
                  <a:solidFill>
                    <a:srgbClr val="3333CC"/>
                  </a:solidFill>
                </a:uFill>
              </a:rPr>
              <a:t>. </a:t>
            </a:r>
            <a:r>
              <a:rPr lang="tr-TR" sz="2400" b="1" dirty="0" smtClean="0">
                <a:solidFill>
                  <a:srgbClr val="FF0000"/>
                </a:solidFill>
                <a:uFill>
                  <a:solidFill>
                    <a:srgbClr val="3333CC"/>
                  </a:solidFill>
                </a:uFill>
              </a:rPr>
              <a:t>= </a:t>
            </a:r>
            <a:r>
              <a:rPr lang="tr-TR" sz="2400" b="1" dirty="0" smtClean="0">
                <a:solidFill>
                  <a:srgbClr val="3333CC"/>
                </a:solidFill>
              </a:rPr>
              <a:t>p ↔ q</a:t>
            </a:r>
            <a:r>
              <a:rPr lang="tr-TR" sz="2400" b="1" dirty="0" smtClean="0"/>
              <a:t/>
            </a:r>
            <a:br>
              <a:rPr lang="tr-TR" sz="2400" b="1" dirty="0" smtClean="0"/>
            </a:br>
            <a:r>
              <a:rPr lang="tr-TR" sz="2400" b="1" dirty="0" smtClean="0"/>
              <a:t/>
            </a:r>
            <a:br>
              <a:rPr lang="tr-TR" sz="2400" b="1" dirty="0" smtClean="0"/>
            </a:br>
            <a:r>
              <a:rPr lang="tr-TR" sz="2400" b="1" dirty="0" smtClean="0"/>
              <a:t>-</a:t>
            </a:r>
            <a:r>
              <a:rPr lang="tr-TR" sz="2400" u="heavy" dirty="0" smtClean="0">
                <a:uFill>
                  <a:solidFill>
                    <a:srgbClr val="CC3399"/>
                  </a:solidFill>
                </a:uFill>
              </a:rPr>
              <a:t>Ahmet</a:t>
            </a:r>
            <a:r>
              <a:rPr lang="tr-TR" sz="2400" dirty="0" smtClean="0"/>
              <a:t>   </a:t>
            </a:r>
            <a:r>
              <a:rPr lang="tr-TR" sz="2400" u="heavy" dirty="0" smtClean="0">
                <a:uFill>
                  <a:solidFill>
                    <a:srgbClr val="FF0000"/>
                  </a:solidFill>
                </a:uFill>
              </a:rPr>
              <a:t>veya</a:t>
            </a:r>
            <a:r>
              <a:rPr lang="tr-TR" sz="2400" dirty="0" smtClean="0"/>
              <a:t>     </a:t>
            </a:r>
            <a:r>
              <a:rPr lang="tr-TR" sz="2400" u="heavy" dirty="0" smtClean="0">
                <a:uFill>
                  <a:solidFill>
                    <a:srgbClr val="009900"/>
                  </a:solidFill>
                </a:uFill>
              </a:rPr>
              <a:t>Hakan Adıyamanlıd</a:t>
            </a:r>
            <a:r>
              <a:rPr lang="tr-TR" sz="2400" dirty="0" smtClean="0"/>
              <a:t>ır</a:t>
            </a:r>
            <a:r>
              <a:rPr lang="tr-TR" sz="2400" b="1" dirty="0" smtClean="0"/>
              <a:t>.  </a:t>
            </a:r>
            <a:r>
              <a:rPr lang="tr-TR" sz="2400" b="1" dirty="0" smtClean="0">
                <a:solidFill>
                  <a:srgbClr val="FF0000"/>
                </a:solidFill>
              </a:rPr>
              <a:t>= </a:t>
            </a:r>
            <a:r>
              <a:rPr lang="tr-TR" sz="2400" b="1" dirty="0" smtClean="0">
                <a:solidFill>
                  <a:srgbClr val="3333CC"/>
                </a:solidFill>
              </a:rPr>
              <a:t>p ∨ q</a:t>
            </a:r>
            <a:br>
              <a:rPr lang="tr-TR" sz="2400" b="1" dirty="0" smtClean="0">
                <a:solidFill>
                  <a:srgbClr val="3333CC"/>
                </a:solidFill>
              </a:rPr>
            </a:br>
            <a:r>
              <a:rPr lang="tr-TR" sz="2400" b="1" dirty="0" smtClean="0"/>
              <a:t/>
            </a:r>
            <a:br>
              <a:rPr lang="tr-TR" sz="2400" b="1" dirty="0" smtClean="0"/>
            </a:br>
            <a:r>
              <a:rPr lang="tr-TR" sz="2400" b="1" dirty="0" smtClean="0"/>
              <a:t>-</a:t>
            </a:r>
            <a:r>
              <a:rPr lang="tr-TR" sz="2400" u="heavy" dirty="0" smtClean="0">
                <a:uFill>
                  <a:solidFill>
                    <a:srgbClr val="CC3399"/>
                  </a:solidFill>
                </a:uFill>
              </a:rPr>
              <a:t>Ahmet</a:t>
            </a:r>
            <a:r>
              <a:rPr lang="tr-TR" sz="2400" dirty="0" smtClean="0">
                <a:uFill>
                  <a:solidFill>
                    <a:srgbClr val="CC3399"/>
                  </a:solidFill>
                </a:uFill>
              </a:rPr>
              <a:t> </a:t>
            </a:r>
            <a:r>
              <a:rPr lang="tr-TR" sz="2400" dirty="0" smtClean="0">
                <a:solidFill>
                  <a:srgbClr val="FF0000"/>
                </a:solidFill>
                <a:uFill>
                  <a:solidFill>
                    <a:srgbClr val="CC3399"/>
                  </a:solidFill>
                </a:uFill>
              </a:rPr>
              <a:t> </a:t>
            </a:r>
            <a:r>
              <a:rPr lang="tr-TR" sz="2400" dirty="0" smtClean="0">
                <a:solidFill>
                  <a:srgbClr val="FF0000"/>
                </a:solidFill>
              </a:rPr>
              <a:t>, </a:t>
            </a:r>
            <a:r>
              <a:rPr lang="tr-TR" sz="2400" u="heavy" dirty="0" smtClean="0">
                <a:uFill>
                  <a:solidFill>
                    <a:srgbClr val="3333CC"/>
                  </a:solidFill>
                </a:uFill>
              </a:rPr>
              <a:t>Hakan</a:t>
            </a:r>
            <a:r>
              <a:rPr lang="tr-TR" sz="2400" dirty="0" smtClean="0">
                <a:uFill>
                  <a:solidFill>
                    <a:srgbClr val="3333CC"/>
                  </a:solidFill>
                </a:uFill>
              </a:rPr>
              <a:t> </a:t>
            </a:r>
            <a:r>
              <a:rPr lang="tr-TR" sz="2400" dirty="0" smtClean="0">
                <a:solidFill>
                  <a:srgbClr val="FF0000"/>
                </a:solidFill>
                <a:uFill>
                  <a:solidFill>
                    <a:srgbClr val="3333CC"/>
                  </a:solidFill>
                </a:uFill>
              </a:rPr>
              <a:t> </a:t>
            </a:r>
            <a:r>
              <a:rPr lang="tr-TR" sz="2400" dirty="0" smtClean="0">
                <a:solidFill>
                  <a:srgbClr val="FF0000"/>
                </a:solidFill>
              </a:rPr>
              <a:t>, </a:t>
            </a:r>
            <a:r>
              <a:rPr lang="tr-TR" sz="2400" u="heavy" dirty="0" smtClean="0">
                <a:uFill>
                  <a:solidFill>
                    <a:schemeClr val="accent6">
                      <a:lumMod val="50000"/>
                    </a:schemeClr>
                  </a:solidFill>
                </a:uFill>
              </a:rPr>
              <a:t>Yasin</a:t>
            </a:r>
            <a:r>
              <a:rPr lang="tr-TR" sz="2400" dirty="0" smtClean="0">
                <a:uFill>
                  <a:solidFill>
                    <a:schemeClr val="accent6">
                      <a:lumMod val="50000"/>
                    </a:schemeClr>
                  </a:solidFill>
                </a:uFill>
              </a:rPr>
              <a:t>  </a:t>
            </a:r>
            <a:r>
              <a:rPr lang="tr-TR" sz="2400" dirty="0" smtClean="0"/>
              <a:t> </a:t>
            </a:r>
            <a:r>
              <a:rPr lang="tr-TR" sz="2400" dirty="0" smtClean="0">
                <a:solidFill>
                  <a:srgbClr val="FF0000"/>
                </a:solidFill>
              </a:rPr>
              <a:t>veya</a:t>
            </a:r>
            <a:r>
              <a:rPr lang="tr-TR" sz="2400" dirty="0" smtClean="0"/>
              <a:t> </a:t>
            </a:r>
            <a:r>
              <a:rPr lang="tr-TR" sz="2400" u="heavy" dirty="0" smtClean="0">
                <a:uFill>
                  <a:solidFill>
                    <a:srgbClr val="009900"/>
                  </a:solidFill>
                </a:uFill>
              </a:rPr>
              <a:t>Hüseyin Adıyamanlı</a:t>
            </a:r>
            <a:r>
              <a:rPr lang="tr-TR" sz="2400" dirty="0" smtClean="0">
                <a:uFill>
                  <a:solidFill>
                    <a:srgbClr val="009900"/>
                  </a:solidFill>
                </a:uFill>
              </a:rPr>
              <a:t>dır  </a:t>
            </a:r>
            <a:r>
              <a:rPr lang="tr-TR" sz="2400" b="1" dirty="0" smtClean="0">
                <a:solidFill>
                  <a:srgbClr val="FF0000"/>
                </a:solidFill>
                <a:uFill>
                  <a:solidFill>
                    <a:srgbClr val="009900"/>
                  </a:solidFill>
                </a:uFill>
              </a:rPr>
              <a:t>= </a:t>
            </a:r>
            <a:r>
              <a:rPr lang="tr-TR" sz="2400" b="1" dirty="0" smtClean="0">
                <a:solidFill>
                  <a:srgbClr val="3333CC"/>
                </a:solidFill>
              </a:rPr>
              <a:t>p ∨ q ∨ r ∨ s</a:t>
            </a:r>
            <a:br>
              <a:rPr lang="tr-TR" sz="2400" b="1" dirty="0" smtClean="0">
                <a:solidFill>
                  <a:srgbClr val="3333CC"/>
                </a:solidFill>
              </a:rPr>
            </a:br>
            <a:r>
              <a:rPr lang="tr-TR" sz="2400" b="1" dirty="0" smtClean="0">
                <a:solidFill>
                  <a:srgbClr val="3333CC"/>
                </a:solidFill>
              </a:rPr>
              <a:t/>
            </a:r>
            <a:br>
              <a:rPr lang="tr-TR" sz="2400" b="1" dirty="0" smtClean="0">
                <a:solidFill>
                  <a:srgbClr val="3333CC"/>
                </a:solidFill>
              </a:rPr>
            </a:br>
            <a:r>
              <a:rPr lang="tr-TR" sz="2400" b="1" dirty="0" smtClean="0">
                <a:uFill>
                  <a:solidFill>
                    <a:srgbClr val="3333CC"/>
                  </a:solidFill>
                </a:uFill>
              </a:rPr>
              <a:t>-</a:t>
            </a:r>
            <a:r>
              <a:rPr lang="tr-TR" sz="2400" u="heavy" dirty="0" smtClean="0">
                <a:uFill>
                  <a:solidFill>
                    <a:srgbClr val="3333CC"/>
                  </a:solidFill>
                </a:uFill>
              </a:rPr>
              <a:t>Çalışır</a:t>
            </a:r>
            <a:r>
              <a:rPr lang="tr-TR" sz="2400" dirty="0" smtClean="0"/>
              <a:t> </a:t>
            </a:r>
            <a:r>
              <a:rPr lang="tr-TR" sz="2400" dirty="0" smtClean="0">
                <a:solidFill>
                  <a:srgbClr val="FF0000"/>
                </a:solidFill>
              </a:rPr>
              <a:t>isen</a:t>
            </a:r>
            <a:r>
              <a:rPr lang="tr-TR" sz="2400" dirty="0" smtClean="0"/>
              <a:t> </a:t>
            </a:r>
            <a:r>
              <a:rPr lang="tr-TR" sz="2400" u="heavy" dirty="0" smtClean="0">
                <a:uFill>
                  <a:solidFill>
                    <a:srgbClr val="009900"/>
                  </a:solidFill>
                </a:uFill>
              </a:rPr>
              <a:t>kazanırsın</a:t>
            </a:r>
            <a:r>
              <a:rPr lang="tr-TR" sz="2400" b="1" dirty="0" smtClean="0">
                <a:solidFill>
                  <a:srgbClr val="FF0000"/>
                </a:solidFill>
                <a:uFill>
                  <a:solidFill>
                    <a:srgbClr val="009900"/>
                  </a:solidFill>
                </a:uFill>
              </a:rPr>
              <a:t>.  = </a:t>
            </a:r>
            <a:r>
              <a:rPr lang="tr-TR" sz="2400" b="1" dirty="0" smtClean="0">
                <a:solidFill>
                  <a:srgbClr val="3333CC"/>
                </a:solidFill>
              </a:rPr>
              <a:t>p → q</a:t>
            </a:r>
            <a:br>
              <a:rPr lang="tr-TR" sz="2400" b="1" dirty="0" smtClean="0">
                <a:solidFill>
                  <a:srgbClr val="3333CC"/>
                </a:solidFill>
              </a:rPr>
            </a:br>
            <a:r>
              <a:rPr lang="tr-TR" sz="2400" b="1" dirty="0" smtClean="0">
                <a:solidFill>
                  <a:srgbClr val="3333CC"/>
                </a:solidFill>
              </a:rPr>
              <a:t/>
            </a:r>
            <a:br>
              <a:rPr lang="tr-TR" sz="2400" b="1" dirty="0" smtClean="0">
                <a:solidFill>
                  <a:srgbClr val="3333CC"/>
                </a:solidFill>
              </a:rPr>
            </a:br>
            <a:r>
              <a:rPr lang="tr-TR" sz="2400" b="1" dirty="0" smtClean="0"/>
              <a:t>-</a:t>
            </a:r>
            <a:r>
              <a:rPr lang="tr-TR" sz="2400" u="heavy" dirty="0" smtClean="0">
                <a:uFill>
                  <a:solidFill>
                    <a:srgbClr val="3333CC"/>
                  </a:solidFill>
                </a:uFill>
              </a:rPr>
              <a:t>Gelsen</a:t>
            </a:r>
            <a:r>
              <a:rPr lang="tr-TR" sz="2400" dirty="0" smtClean="0"/>
              <a:t> </a:t>
            </a:r>
            <a:r>
              <a:rPr lang="tr-TR" sz="2400" dirty="0" smtClean="0">
                <a:solidFill>
                  <a:srgbClr val="FF0000"/>
                </a:solidFill>
              </a:rPr>
              <a:t>de</a:t>
            </a:r>
            <a:r>
              <a:rPr lang="tr-TR" sz="2400" dirty="0" smtClean="0"/>
              <a:t> </a:t>
            </a:r>
            <a:r>
              <a:rPr lang="tr-TR" sz="2400" u="heavy" dirty="0" smtClean="0">
                <a:uFill>
                  <a:solidFill>
                    <a:srgbClr val="CC3399"/>
                  </a:solidFill>
                </a:uFill>
              </a:rPr>
              <a:t>göremezsi</a:t>
            </a:r>
            <a:r>
              <a:rPr lang="tr-TR" sz="2400" dirty="0" smtClean="0"/>
              <a:t>n</a:t>
            </a:r>
            <a:r>
              <a:rPr lang="tr-TR" sz="2400" dirty="0" smtClean="0">
                <a:solidFill>
                  <a:srgbClr val="FF0000"/>
                </a:solidFill>
              </a:rPr>
              <a:t> </a:t>
            </a:r>
            <a:r>
              <a:rPr lang="tr-TR" sz="2800" dirty="0" smtClean="0">
                <a:solidFill>
                  <a:srgbClr val="FF0000"/>
                </a:solidFill>
              </a:rPr>
              <a:t>= </a:t>
            </a:r>
            <a:r>
              <a:rPr lang="tr-TR" sz="2800" b="1" dirty="0" smtClean="0">
                <a:solidFill>
                  <a:srgbClr val="3333CC"/>
                </a:solidFill>
              </a:rPr>
              <a:t>p → ∼q</a:t>
            </a:r>
            <a:r>
              <a:rPr lang="tr-TR" sz="2400" b="1" dirty="0" smtClean="0"/>
              <a:t/>
            </a:r>
            <a:br>
              <a:rPr lang="tr-TR" sz="2400" b="1" dirty="0" smtClean="0"/>
            </a:br>
            <a:r>
              <a:rPr lang="tr-TR" sz="2400" dirty="0" smtClean="0"/>
              <a:t/>
            </a:r>
            <a:br>
              <a:rPr lang="tr-TR" sz="2400" dirty="0" smtClean="0"/>
            </a:br>
            <a:r>
              <a:rPr lang="tr-TR" sz="2400" u="heavy" dirty="0" smtClean="0">
                <a:uFill>
                  <a:solidFill>
                    <a:srgbClr val="3333CC"/>
                  </a:solidFill>
                </a:uFill>
              </a:rPr>
              <a:t/>
            </a:r>
            <a:br>
              <a:rPr lang="tr-TR" sz="2400" u="heavy" dirty="0" smtClean="0">
                <a:uFill>
                  <a:solidFill>
                    <a:srgbClr val="3333CC"/>
                  </a:solidFill>
                </a:uFill>
              </a:rPr>
            </a:br>
            <a:endParaRPr lang="tr-TR" sz="2400" b="1" u="heavy" dirty="0">
              <a:solidFill>
                <a:srgbClr val="FF0000"/>
              </a:solidFill>
              <a:uFill>
                <a:solidFill>
                  <a:srgbClr val="3333CC"/>
                </a:solidFill>
              </a:u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188640"/>
            <a:ext cx="8712968" cy="6669360"/>
          </a:xfrm>
        </p:spPr>
        <p:txBody>
          <a:bodyPr>
            <a:normAutofit/>
          </a:bodyPr>
          <a:lstStyle/>
          <a:p>
            <a:pPr algn="l"/>
            <a:endParaRPr lang="tr-TR" sz="2200" b="1" dirty="0">
              <a:solidFill>
                <a:srgbClr val="3333CC"/>
              </a:solidFill>
              <a:uFill>
                <a:solidFill>
                  <a:srgbClr val="009900"/>
                </a:solidFill>
              </a:uFill>
            </a:endParaRPr>
          </a:p>
        </p:txBody>
      </p:sp>
      <p:graphicFrame>
        <p:nvGraphicFramePr>
          <p:cNvPr id="3" name="2 Tablo"/>
          <p:cNvGraphicFramePr>
            <a:graphicFrameLocks noGrp="1"/>
          </p:cNvGraphicFramePr>
          <p:nvPr/>
        </p:nvGraphicFramePr>
        <p:xfrm>
          <a:off x="0" y="214926"/>
          <a:ext cx="8964486" cy="6647632"/>
        </p:xfrm>
        <a:graphic>
          <a:graphicData uri="http://schemas.openxmlformats.org/drawingml/2006/table">
            <a:tbl>
              <a:tblPr firstRow="1" bandRow="1">
                <a:tableStyleId>{F5AB1C69-6EDB-4FF4-983F-18BD219EF322}</a:tableStyleId>
              </a:tblPr>
              <a:tblGrid>
                <a:gridCol w="1494081"/>
                <a:gridCol w="1026197"/>
                <a:gridCol w="1584176"/>
                <a:gridCol w="1800200"/>
                <a:gridCol w="1368152"/>
                <a:gridCol w="1691680"/>
              </a:tblGrid>
              <a:tr h="1056118">
                <a:tc>
                  <a:txBody>
                    <a:bodyPr/>
                    <a:lstStyle/>
                    <a:p>
                      <a:r>
                        <a:rPr lang="tr-TR" sz="2400" b="1" kern="1200" baseline="0" dirty="0" smtClean="0">
                          <a:solidFill>
                            <a:schemeClr val="tx1"/>
                          </a:solidFill>
                          <a:latin typeface="+mn-lt"/>
                          <a:ea typeface="+mn-ea"/>
                          <a:cs typeface="+mn-cs"/>
                        </a:rPr>
                        <a:t>Önerme</a:t>
                      </a:r>
                    </a:p>
                    <a:p>
                      <a:r>
                        <a:rPr lang="tr-TR" sz="2400" b="1" kern="1200" baseline="0" dirty="0" smtClean="0">
                          <a:solidFill>
                            <a:schemeClr val="tx1"/>
                          </a:solidFill>
                          <a:latin typeface="+mn-lt"/>
                          <a:ea typeface="+mn-ea"/>
                          <a:cs typeface="+mn-cs"/>
                        </a:rPr>
                        <a:t>Eklemi</a:t>
                      </a:r>
                      <a:endParaRPr lang="tr-TR" sz="2400" dirty="0">
                        <a:solidFill>
                          <a:schemeClr val="tx1"/>
                        </a:solidFill>
                      </a:endParaRPr>
                    </a:p>
                  </a:txBody>
                  <a:tcPr/>
                </a:tc>
                <a:tc>
                  <a:txBody>
                    <a:bodyPr/>
                    <a:lstStyle/>
                    <a:p>
                      <a:pPr algn="ctr"/>
                      <a:r>
                        <a:rPr lang="tr-TR" sz="2400" b="1" kern="1200" baseline="0" dirty="0" smtClean="0">
                          <a:solidFill>
                            <a:schemeClr val="tx1"/>
                          </a:solidFill>
                          <a:latin typeface="+mn-lt"/>
                          <a:ea typeface="+mn-ea"/>
                          <a:cs typeface="+mn-cs"/>
                        </a:rPr>
                        <a:t>Sem</a:t>
                      </a:r>
                    </a:p>
                    <a:p>
                      <a:pPr algn="ctr"/>
                      <a:r>
                        <a:rPr lang="tr-TR" sz="2400" b="1" kern="1200" baseline="0" dirty="0" smtClean="0">
                          <a:solidFill>
                            <a:schemeClr val="tx1"/>
                          </a:solidFill>
                          <a:latin typeface="+mn-lt"/>
                          <a:ea typeface="+mn-ea"/>
                          <a:cs typeface="+mn-cs"/>
                        </a:rPr>
                        <a:t>bolü</a:t>
                      </a:r>
                      <a:endParaRPr lang="tr-TR" sz="2400" b="1" dirty="0">
                        <a:solidFill>
                          <a:schemeClr val="tx1"/>
                        </a:solidFill>
                      </a:endParaRPr>
                    </a:p>
                  </a:txBody>
                  <a:tcPr/>
                </a:tc>
                <a:tc>
                  <a:txBody>
                    <a:bodyPr/>
                    <a:lstStyle/>
                    <a:p>
                      <a:r>
                        <a:rPr lang="tr-TR" sz="2200" b="1" kern="1200" baseline="0" dirty="0" smtClean="0">
                          <a:solidFill>
                            <a:schemeClr val="tx1"/>
                          </a:solidFill>
                          <a:latin typeface="+mn-lt"/>
                          <a:ea typeface="+mn-ea"/>
                          <a:cs typeface="+mn-cs"/>
                        </a:rPr>
                        <a:t>Günlük Dilde</a:t>
                      </a:r>
                    </a:p>
                    <a:p>
                      <a:r>
                        <a:rPr lang="tr-TR" sz="2200" b="1" kern="1200" baseline="0" dirty="0" smtClean="0">
                          <a:solidFill>
                            <a:schemeClr val="tx1"/>
                          </a:solidFill>
                          <a:latin typeface="+mn-lt"/>
                          <a:ea typeface="+mn-ea"/>
                          <a:cs typeface="+mn-cs"/>
                        </a:rPr>
                        <a:t>Kullanımı</a:t>
                      </a:r>
                      <a:endParaRPr lang="tr-TR" sz="2200" dirty="0">
                        <a:solidFill>
                          <a:schemeClr val="tx1"/>
                        </a:solidFill>
                      </a:endParaRPr>
                    </a:p>
                  </a:txBody>
                  <a:tcPr/>
                </a:tc>
                <a:tc>
                  <a:txBody>
                    <a:bodyPr/>
                    <a:lstStyle/>
                    <a:p>
                      <a:r>
                        <a:rPr lang="tr-TR" sz="2400" b="1" kern="1200" baseline="0" dirty="0" smtClean="0">
                          <a:solidFill>
                            <a:schemeClr val="tx1"/>
                          </a:solidFill>
                          <a:latin typeface="+mn-lt"/>
                          <a:ea typeface="+mn-ea"/>
                          <a:cs typeface="+mn-cs"/>
                        </a:rPr>
                        <a:t>Örnek Önerme</a:t>
                      </a:r>
                      <a:endParaRPr lang="tr-TR" sz="2400" dirty="0">
                        <a:solidFill>
                          <a:schemeClr val="tx1"/>
                        </a:solidFill>
                      </a:endParaRPr>
                    </a:p>
                  </a:txBody>
                  <a:tcPr/>
                </a:tc>
                <a:tc>
                  <a:txBody>
                    <a:bodyPr/>
                    <a:lstStyle/>
                    <a:p>
                      <a:r>
                        <a:rPr lang="tr-TR" sz="2000" b="1" kern="1200" baseline="0" dirty="0" smtClean="0">
                          <a:solidFill>
                            <a:schemeClr val="tx1"/>
                          </a:solidFill>
                          <a:latin typeface="+mn-lt"/>
                          <a:ea typeface="+mn-ea"/>
                          <a:cs typeface="+mn-cs"/>
                        </a:rPr>
                        <a:t>Sembolik Mantıkta</a:t>
                      </a:r>
                    </a:p>
                    <a:p>
                      <a:r>
                        <a:rPr lang="tr-TR" sz="2000" b="1" kern="1200" baseline="0" dirty="0" smtClean="0">
                          <a:solidFill>
                            <a:schemeClr val="tx1"/>
                          </a:solidFill>
                          <a:latin typeface="+mn-lt"/>
                          <a:ea typeface="+mn-ea"/>
                          <a:cs typeface="+mn-cs"/>
                        </a:rPr>
                        <a:t>Kullanımı</a:t>
                      </a:r>
                      <a:endParaRPr lang="tr-TR" sz="2000" b="1" dirty="0">
                        <a:solidFill>
                          <a:schemeClr val="tx1"/>
                        </a:solidFill>
                      </a:endParaRPr>
                    </a:p>
                  </a:txBody>
                  <a:tcPr/>
                </a:tc>
                <a:tc>
                  <a:txBody>
                    <a:bodyPr/>
                    <a:lstStyle/>
                    <a:p>
                      <a:r>
                        <a:rPr lang="tr-TR" sz="1800" b="1" kern="1200" baseline="0" dirty="0" smtClean="0">
                          <a:solidFill>
                            <a:schemeClr val="tx1"/>
                          </a:solidFill>
                          <a:latin typeface="+mn-lt"/>
                          <a:ea typeface="+mn-ea"/>
                          <a:cs typeface="+mn-cs"/>
                        </a:rPr>
                        <a:t>Önermenin</a:t>
                      </a:r>
                    </a:p>
                    <a:p>
                      <a:r>
                        <a:rPr lang="tr-TR" sz="2000" b="1" kern="1200" baseline="0" dirty="0" smtClean="0">
                          <a:solidFill>
                            <a:schemeClr val="tx1"/>
                          </a:solidFill>
                          <a:latin typeface="+mn-lt"/>
                          <a:ea typeface="+mn-ea"/>
                          <a:cs typeface="+mn-cs"/>
                        </a:rPr>
                        <a:t>Tanımlanmas</a:t>
                      </a:r>
                      <a:r>
                        <a:rPr lang="tr-TR" sz="1800" b="1" kern="1200" baseline="0" dirty="0" smtClean="0">
                          <a:solidFill>
                            <a:schemeClr val="tx1"/>
                          </a:solidFill>
                          <a:latin typeface="+mn-lt"/>
                          <a:ea typeface="+mn-ea"/>
                          <a:cs typeface="+mn-cs"/>
                        </a:rPr>
                        <a:t>ı</a:t>
                      </a:r>
                      <a:endParaRPr lang="tr-TR" dirty="0">
                        <a:solidFill>
                          <a:schemeClr val="tx1"/>
                        </a:solidFill>
                      </a:endParaRPr>
                    </a:p>
                  </a:txBody>
                  <a:tcPr/>
                </a:tc>
              </a:tr>
              <a:tr h="1056118">
                <a:tc>
                  <a:txBody>
                    <a:bodyPr/>
                    <a:lstStyle/>
                    <a:p>
                      <a:r>
                        <a:rPr lang="tr-TR" sz="1800" kern="1200" baseline="0" dirty="0" smtClean="0">
                          <a:solidFill>
                            <a:schemeClr val="dk1"/>
                          </a:solidFill>
                          <a:latin typeface="+mn-lt"/>
                          <a:ea typeface="+mn-ea"/>
                          <a:cs typeface="+mn-cs"/>
                        </a:rPr>
                        <a:t>Değillleme</a:t>
                      </a:r>
                    </a:p>
                    <a:p>
                      <a:r>
                        <a:rPr lang="tr-TR" sz="1800" kern="1200" baseline="0" dirty="0" smtClean="0">
                          <a:solidFill>
                            <a:schemeClr val="dk1"/>
                          </a:solidFill>
                          <a:latin typeface="+mn-lt"/>
                          <a:ea typeface="+mn-ea"/>
                          <a:cs typeface="+mn-cs"/>
                        </a:rPr>
                        <a:t>Eklemi</a:t>
                      </a:r>
                      <a:endParaRPr lang="tr-TR" dirty="0"/>
                    </a:p>
                  </a:txBody>
                  <a:tcPr/>
                </a:tc>
                <a:tc>
                  <a:txBody>
                    <a:bodyPr/>
                    <a:lstStyle/>
                    <a:p>
                      <a:r>
                        <a:rPr lang="tr-TR" sz="6000" b="1" kern="1200" baseline="0" dirty="0" smtClean="0">
                          <a:solidFill>
                            <a:schemeClr val="dk1"/>
                          </a:solidFill>
                          <a:latin typeface="+mn-lt"/>
                          <a:ea typeface="+mn-ea"/>
                          <a:cs typeface="+mn-cs"/>
                        </a:rPr>
                        <a:t>~</a:t>
                      </a:r>
                      <a:endParaRPr lang="tr-TR" sz="6000" dirty="0"/>
                    </a:p>
                  </a:txBody>
                  <a:tcPr/>
                </a:tc>
                <a:tc>
                  <a:txBody>
                    <a:bodyPr/>
                    <a:lstStyle/>
                    <a:p>
                      <a:r>
                        <a:rPr lang="tr-TR" sz="2400" kern="1200" baseline="0" dirty="0" smtClean="0">
                          <a:solidFill>
                            <a:schemeClr val="dk1"/>
                          </a:solidFill>
                          <a:latin typeface="+mn-lt"/>
                          <a:ea typeface="+mn-ea"/>
                          <a:cs typeface="+mn-cs"/>
                        </a:rPr>
                        <a:t>değil</a:t>
                      </a:r>
                      <a:endParaRPr lang="tr-TR" sz="2400" dirty="0"/>
                    </a:p>
                  </a:txBody>
                  <a:tcPr/>
                </a:tc>
                <a:tc>
                  <a:txBody>
                    <a:bodyPr/>
                    <a:lstStyle/>
                    <a:p>
                      <a:r>
                        <a:rPr lang="tr-TR" sz="1800" kern="1200" baseline="0" dirty="0" smtClean="0">
                          <a:solidFill>
                            <a:schemeClr val="dk1"/>
                          </a:solidFill>
                          <a:latin typeface="+mn-lt"/>
                          <a:ea typeface="+mn-ea"/>
                          <a:cs typeface="+mn-cs"/>
                        </a:rPr>
                        <a:t>Hava yağmurlu</a:t>
                      </a:r>
                    </a:p>
                    <a:p>
                      <a:r>
                        <a:rPr lang="tr-TR" sz="1800" kern="1200" baseline="0" dirty="0" smtClean="0">
                          <a:solidFill>
                            <a:schemeClr val="dk1"/>
                          </a:solidFill>
                          <a:latin typeface="+mn-lt"/>
                          <a:ea typeface="+mn-ea"/>
                          <a:cs typeface="+mn-cs"/>
                        </a:rPr>
                        <a:t>değildir.</a:t>
                      </a:r>
                      <a:endParaRPr lang="tr-TR" dirty="0"/>
                    </a:p>
                  </a:txBody>
                  <a:tcPr/>
                </a:tc>
                <a:tc>
                  <a:txBody>
                    <a:bodyPr/>
                    <a:lstStyle/>
                    <a:p>
                      <a:r>
                        <a:rPr lang="tr-TR" sz="3600" b="1" kern="1200" baseline="0" dirty="0" smtClean="0">
                          <a:solidFill>
                            <a:schemeClr val="dk1"/>
                          </a:solidFill>
                          <a:latin typeface="+mn-lt"/>
                          <a:ea typeface="+mn-ea"/>
                          <a:cs typeface="+mn-cs"/>
                        </a:rPr>
                        <a:t>~ p</a:t>
                      </a:r>
                      <a:endParaRPr lang="tr-TR" sz="3600" dirty="0"/>
                    </a:p>
                  </a:txBody>
                  <a:tcPr/>
                </a:tc>
                <a:tc>
                  <a:txBody>
                    <a:bodyPr/>
                    <a:lstStyle/>
                    <a:p>
                      <a:r>
                        <a:rPr lang="tr-TR" sz="1800" kern="1200" baseline="0" dirty="0" smtClean="0">
                          <a:solidFill>
                            <a:schemeClr val="dk1"/>
                          </a:solidFill>
                          <a:latin typeface="+mn-lt"/>
                          <a:ea typeface="+mn-ea"/>
                          <a:cs typeface="+mn-cs"/>
                        </a:rPr>
                        <a:t>Değilleme</a:t>
                      </a:r>
                    </a:p>
                    <a:p>
                      <a:r>
                        <a:rPr lang="tr-TR" sz="1800" kern="1200" baseline="0" dirty="0" smtClean="0">
                          <a:solidFill>
                            <a:schemeClr val="dk1"/>
                          </a:solidFill>
                          <a:latin typeface="+mn-lt"/>
                          <a:ea typeface="+mn-ea"/>
                          <a:cs typeface="+mn-cs"/>
                        </a:rPr>
                        <a:t>Önermesi</a:t>
                      </a:r>
                      <a:endParaRPr lang="tr-TR" dirty="0"/>
                    </a:p>
                  </a:txBody>
                  <a:tcPr/>
                </a:tc>
              </a:tr>
              <a:tr h="1060676">
                <a:tc>
                  <a:txBody>
                    <a:bodyPr/>
                    <a:lstStyle/>
                    <a:p>
                      <a:r>
                        <a:rPr lang="tr-TR" sz="1800" kern="1200" baseline="0" dirty="0" smtClean="0">
                          <a:solidFill>
                            <a:schemeClr val="dk1"/>
                          </a:solidFill>
                          <a:latin typeface="+mn-lt"/>
                          <a:ea typeface="+mn-ea"/>
                          <a:cs typeface="+mn-cs"/>
                        </a:rPr>
                        <a:t>Tümel</a:t>
                      </a:r>
                    </a:p>
                    <a:p>
                      <a:r>
                        <a:rPr lang="tr-TR" sz="1800" kern="1200" baseline="0" dirty="0" smtClean="0">
                          <a:solidFill>
                            <a:schemeClr val="dk1"/>
                          </a:solidFill>
                          <a:latin typeface="+mn-lt"/>
                          <a:ea typeface="+mn-ea"/>
                          <a:cs typeface="+mn-cs"/>
                        </a:rPr>
                        <a:t>Evetleme</a:t>
                      </a:r>
                    </a:p>
                    <a:p>
                      <a:r>
                        <a:rPr lang="tr-TR" sz="1800" kern="1200" baseline="0" dirty="0" smtClean="0">
                          <a:solidFill>
                            <a:schemeClr val="dk1"/>
                          </a:solidFill>
                          <a:latin typeface="+mn-lt"/>
                          <a:ea typeface="+mn-ea"/>
                          <a:cs typeface="+mn-cs"/>
                        </a:rPr>
                        <a:t>Eklemi</a:t>
                      </a:r>
                      <a:endParaRPr lang="tr-TR" dirty="0"/>
                    </a:p>
                  </a:txBody>
                  <a:tcPr/>
                </a:tc>
                <a:tc>
                  <a:txBody>
                    <a:bodyPr/>
                    <a:lstStyle/>
                    <a:p>
                      <a:r>
                        <a:rPr lang="el-GR" sz="3200" b="1" kern="1200" baseline="0" dirty="0" smtClean="0">
                          <a:solidFill>
                            <a:schemeClr val="dk1"/>
                          </a:solidFill>
                          <a:latin typeface="+mn-lt"/>
                          <a:ea typeface="+mn-ea"/>
                          <a:cs typeface="+mn-cs"/>
                        </a:rPr>
                        <a:t>Λ</a:t>
                      </a:r>
                      <a:endParaRPr lang="tr-TR" sz="3200" dirty="0"/>
                    </a:p>
                  </a:txBody>
                  <a:tcPr/>
                </a:tc>
                <a:tc>
                  <a:txBody>
                    <a:bodyPr/>
                    <a:lstStyle/>
                    <a:p>
                      <a:r>
                        <a:rPr lang="tr-TR" sz="2400" dirty="0" smtClean="0"/>
                        <a:t>ve</a:t>
                      </a:r>
                      <a:endParaRPr lang="tr-TR" sz="2400" dirty="0"/>
                    </a:p>
                  </a:txBody>
                  <a:tcPr/>
                </a:tc>
                <a:tc>
                  <a:txBody>
                    <a:bodyPr/>
                    <a:lstStyle/>
                    <a:p>
                      <a:r>
                        <a:rPr lang="tr-TR" sz="1800" kern="1200" baseline="0" dirty="0" smtClean="0">
                          <a:solidFill>
                            <a:schemeClr val="dk1"/>
                          </a:solidFill>
                          <a:latin typeface="+mn-lt"/>
                          <a:ea typeface="+mn-ea"/>
                          <a:cs typeface="+mn-cs"/>
                        </a:rPr>
                        <a:t>Ahmet öğrenci ve</a:t>
                      </a:r>
                    </a:p>
                    <a:p>
                      <a:r>
                        <a:rPr lang="tr-TR" sz="1800" kern="1200" baseline="0" dirty="0" smtClean="0">
                          <a:solidFill>
                            <a:schemeClr val="dk1"/>
                          </a:solidFill>
                          <a:latin typeface="+mn-lt"/>
                          <a:ea typeface="+mn-ea"/>
                          <a:cs typeface="+mn-cs"/>
                        </a:rPr>
                        <a:t>sporcudur.</a:t>
                      </a:r>
                      <a:endParaRPr lang="tr-TR" dirty="0"/>
                    </a:p>
                  </a:txBody>
                  <a:tcPr/>
                </a:tc>
                <a:tc>
                  <a:txBody>
                    <a:bodyPr/>
                    <a:lstStyle/>
                    <a:p>
                      <a:r>
                        <a:rPr lang="tr-TR" sz="3200" kern="1200" baseline="0" dirty="0" smtClean="0">
                          <a:solidFill>
                            <a:schemeClr val="dk1"/>
                          </a:solidFill>
                          <a:latin typeface="+mn-lt"/>
                          <a:ea typeface="+mn-ea"/>
                          <a:cs typeface="+mn-cs"/>
                        </a:rPr>
                        <a:t>p∧q</a:t>
                      </a:r>
                      <a:endParaRPr lang="tr-TR" sz="3200" dirty="0"/>
                    </a:p>
                  </a:txBody>
                  <a:tcPr/>
                </a:tc>
                <a:tc>
                  <a:txBody>
                    <a:bodyPr/>
                    <a:lstStyle/>
                    <a:p>
                      <a:r>
                        <a:rPr lang="tr-TR" sz="1800" kern="1200" baseline="0" dirty="0" smtClean="0">
                          <a:solidFill>
                            <a:schemeClr val="dk1"/>
                          </a:solidFill>
                          <a:latin typeface="+mn-lt"/>
                          <a:ea typeface="+mn-ea"/>
                          <a:cs typeface="+mn-cs"/>
                        </a:rPr>
                        <a:t>Tümel Evetleme</a:t>
                      </a:r>
                    </a:p>
                    <a:p>
                      <a:r>
                        <a:rPr lang="tr-TR" sz="1800" kern="1200" baseline="0" dirty="0" smtClean="0">
                          <a:solidFill>
                            <a:schemeClr val="dk1"/>
                          </a:solidFill>
                          <a:latin typeface="+mn-lt"/>
                          <a:ea typeface="+mn-ea"/>
                          <a:cs typeface="+mn-cs"/>
                        </a:rPr>
                        <a:t>Önermesi</a:t>
                      </a:r>
                      <a:endParaRPr lang="tr-TR" dirty="0"/>
                    </a:p>
                  </a:txBody>
                  <a:tcPr/>
                </a:tc>
              </a:tr>
              <a:tr h="1056118">
                <a:tc>
                  <a:txBody>
                    <a:bodyPr/>
                    <a:lstStyle/>
                    <a:p>
                      <a:r>
                        <a:rPr lang="tr-TR" sz="1800" kern="1200" baseline="0" dirty="0" smtClean="0">
                          <a:solidFill>
                            <a:schemeClr val="dk1"/>
                          </a:solidFill>
                          <a:latin typeface="+mn-lt"/>
                          <a:ea typeface="+mn-ea"/>
                          <a:cs typeface="+mn-cs"/>
                        </a:rPr>
                        <a:t>Tikel</a:t>
                      </a:r>
                    </a:p>
                    <a:p>
                      <a:r>
                        <a:rPr lang="tr-TR" sz="1800" kern="1200" baseline="0" dirty="0" smtClean="0">
                          <a:solidFill>
                            <a:schemeClr val="dk1"/>
                          </a:solidFill>
                          <a:latin typeface="+mn-lt"/>
                          <a:ea typeface="+mn-ea"/>
                          <a:cs typeface="+mn-cs"/>
                        </a:rPr>
                        <a:t>Evetleme</a:t>
                      </a:r>
                    </a:p>
                    <a:p>
                      <a:r>
                        <a:rPr lang="tr-TR" sz="1800" kern="1200" baseline="0" dirty="0" smtClean="0">
                          <a:solidFill>
                            <a:schemeClr val="dk1"/>
                          </a:solidFill>
                          <a:latin typeface="+mn-lt"/>
                          <a:ea typeface="+mn-ea"/>
                          <a:cs typeface="+mn-cs"/>
                        </a:rPr>
                        <a:t>Eklemi</a:t>
                      </a:r>
                      <a:endParaRPr lang="tr-TR" dirty="0"/>
                    </a:p>
                  </a:txBody>
                  <a:tcPr/>
                </a:tc>
                <a:tc>
                  <a:txBody>
                    <a:bodyPr/>
                    <a:lstStyle/>
                    <a:p>
                      <a:r>
                        <a:rPr lang="el-GR" sz="3200" b="1" kern="1200" baseline="0" dirty="0" smtClean="0">
                          <a:solidFill>
                            <a:schemeClr val="dk1"/>
                          </a:solidFill>
                          <a:latin typeface="+mn-lt"/>
                          <a:ea typeface="+mn-ea"/>
                          <a:cs typeface="+mn-cs"/>
                        </a:rPr>
                        <a:t>Λ</a:t>
                      </a:r>
                      <a:endParaRPr lang="tr-TR" sz="3200" dirty="0"/>
                    </a:p>
                  </a:txBody>
                  <a:tcPr/>
                </a:tc>
                <a:tc>
                  <a:txBody>
                    <a:bodyPr/>
                    <a:lstStyle/>
                    <a:p>
                      <a:r>
                        <a:rPr lang="tr-TR" sz="2400" dirty="0" smtClean="0"/>
                        <a:t>veya</a:t>
                      </a:r>
                      <a:endParaRPr lang="tr-TR" sz="2400" dirty="0"/>
                    </a:p>
                  </a:txBody>
                  <a:tcPr/>
                </a:tc>
                <a:tc>
                  <a:txBody>
                    <a:bodyPr/>
                    <a:lstStyle/>
                    <a:p>
                      <a:r>
                        <a:rPr lang="tr-TR" sz="1800" kern="1200" baseline="0" dirty="0" smtClean="0">
                          <a:solidFill>
                            <a:schemeClr val="dk1"/>
                          </a:solidFill>
                          <a:latin typeface="+mn-lt"/>
                          <a:ea typeface="+mn-ea"/>
                          <a:cs typeface="+mn-cs"/>
                        </a:rPr>
                        <a:t>Ayşe kitap okuyacak</a:t>
                      </a:r>
                    </a:p>
                    <a:p>
                      <a:r>
                        <a:rPr lang="tr-TR" sz="1800" kern="1200" baseline="0" dirty="0" smtClean="0">
                          <a:solidFill>
                            <a:schemeClr val="dk1"/>
                          </a:solidFill>
                          <a:latin typeface="+mn-lt"/>
                          <a:ea typeface="+mn-ea"/>
                          <a:cs typeface="+mn-cs"/>
                        </a:rPr>
                        <a:t>veya yürüyüş</a:t>
                      </a:r>
                    </a:p>
                    <a:p>
                      <a:r>
                        <a:rPr lang="tr-TR" sz="1800" kern="1200" baseline="0" dirty="0" smtClean="0">
                          <a:solidFill>
                            <a:schemeClr val="dk1"/>
                          </a:solidFill>
                          <a:latin typeface="+mn-lt"/>
                          <a:ea typeface="+mn-ea"/>
                          <a:cs typeface="+mn-cs"/>
                        </a:rPr>
                        <a:t>yapacaktır.</a:t>
                      </a:r>
                      <a:endParaRPr lang="tr-TR" dirty="0"/>
                    </a:p>
                  </a:txBody>
                  <a:tcPr/>
                </a:tc>
                <a:tc>
                  <a:txBody>
                    <a:bodyPr/>
                    <a:lstStyle/>
                    <a:p>
                      <a:r>
                        <a:rPr lang="tr-TR" sz="3200" kern="1200" baseline="0" dirty="0" smtClean="0">
                          <a:solidFill>
                            <a:schemeClr val="dk1"/>
                          </a:solidFill>
                          <a:latin typeface="+mn-lt"/>
                          <a:ea typeface="+mn-ea"/>
                          <a:cs typeface="+mn-cs"/>
                        </a:rPr>
                        <a:t>p∨q</a:t>
                      </a:r>
                      <a:endParaRPr lang="tr-TR" sz="3200" dirty="0"/>
                    </a:p>
                  </a:txBody>
                  <a:tcPr/>
                </a:tc>
                <a:tc>
                  <a:txBody>
                    <a:bodyPr/>
                    <a:lstStyle/>
                    <a:p>
                      <a:r>
                        <a:rPr lang="tr-TR" sz="1800" kern="1200" baseline="0" dirty="0" smtClean="0">
                          <a:solidFill>
                            <a:schemeClr val="dk1"/>
                          </a:solidFill>
                          <a:latin typeface="+mn-lt"/>
                          <a:ea typeface="+mn-ea"/>
                          <a:cs typeface="+mn-cs"/>
                        </a:rPr>
                        <a:t>Tikel Evetleme</a:t>
                      </a:r>
                    </a:p>
                    <a:p>
                      <a:r>
                        <a:rPr lang="tr-TR" sz="1800" kern="1200" baseline="0" dirty="0" smtClean="0">
                          <a:solidFill>
                            <a:schemeClr val="dk1"/>
                          </a:solidFill>
                          <a:latin typeface="+mn-lt"/>
                          <a:ea typeface="+mn-ea"/>
                          <a:cs typeface="+mn-cs"/>
                        </a:rPr>
                        <a:t>Önermesi</a:t>
                      </a:r>
                      <a:endParaRPr lang="tr-TR" dirty="0"/>
                    </a:p>
                  </a:txBody>
                  <a:tcPr/>
                </a:tc>
              </a:tr>
              <a:tr h="1056118">
                <a:tc>
                  <a:txBody>
                    <a:bodyPr/>
                    <a:lstStyle/>
                    <a:p>
                      <a:r>
                        <a:rPr lang="tr-TR" sz="1800" kern="1200" baseline="0" dirty="0" smtClean="0">
                          <a:solidFill>
                            <a:schemeClr val="dk1"/>
                          </a:solidFill>
                          <a:latin typeface="+mn-lt"/>
                          <a:ea typeface="+mn-ea"/>
                          <a:cs typeface="+mn-cs"/>
                        </a:rPr>
                        <a:t>Koşul</a:t>
                      </a:r>
                    </a:p>
                    <a:p>
                      <a:r>
                        <a:rPr lang="tr-TR" sz="1800" kern="1200" baseline="0" dirty="0" smtClean="0">
                          <a:solidFill>
                            <a:schemeClr val="dk1"/>
                          </a:solidFill>
                          <a:latin typeface="+mn-lt"/>
                          <a:ea typeface="+mn-ea"/>
                          <a:cs typeface="+mn-cs"/>
                        </a:rPr>
                        <a:t>Eklemi</a:t>
                      </a:r>
                      <a:endParaRPr lang="tr-TR" dirty="0"/>
                    </a:p>
                  </a:txBody>
                  <a:tcPr/>
                </a:tc>
                <a:tc>
                  <a:txBody>
                    <a:bodyPr/>
                    <a:lstStyle/>
                    <a:p>
                      <a:r>
                        <a:rPr lang="tr-TR" sz="3200" kern="1200" baseline="0" dirty="0" smtClean="0">
                          <a:solidFill>
                            <a:schemeClr val="dk1"/>
                          </a:solidFill>
                          <a:latin typeface="+mn-lt"/>
                          <a:ea typeface="+mn-ea"/>
                          <a:cs typeface="+mn-cs"/>
                        </a:rPr>
                        <a:t>→</a:t>
                      </a:r>
                      <a:endParaRPr lang="tr-TR" sz="3200" dirty="0"/>
                    </a:p>
                  </a:txBody>
                  <a:tcPr/>
                </a:tc>
                <a:tc>
                  <a:txBody>
                    <a:bodyPr/>
                    <a:lstStyle/>
                    <a:p>
                      <a:r>
                        <a:rPr lang="tr-TR" sz="2400" dirty="0" smtClean="0"/>
                        <a:t>ise</a:t>
                      </a:r>
                      <a:endParaRPr lang="tr-TR" sz="2400" dirty="0"/>
                    </a:p>
                  </a:txBody>
                  <a:tcPr/>
                </a:tc>
                <a:tc>
                  <a:txBody>
                    <a:bodyPr/>
                    <a:lstStyle/>
                    <a:p>
                      <a:r>
                        <a:rPr lang="tr-TR" sz="1800" kern="1200" baseline="0" dirty="0" smtClean="0">
                          <a:solidFill>
                            <a:schemeClr val="dk1"/>
                          </a:solidFill>
                          <a:latin typeface="+mn-lt"/>
                          <a:ea typeface="+mn-ea"/>
                          <a:cs typeface="+mn-cs"/>
                        </a:rPr>
                        <a:t>Ağaç çiçek acar</a:t>
                      </a:r>
                    </a:p>
                    <a:p>
                      <a:r>
                        <a:rPr lang="tr-TR" sz="1800" kern="1200" baseline="0" dirty="0" smtClean="0">
                          <a:solidFill>
                            <a:schemeClr val="dk1"/>
                          </a:solidFill>
                          <a:latin typeface="+mn-lt"/>
                          <a:ea typeface="+mn-ea"/>
                          <a:cs typeface="+mn-cs"/>
                        </a:rPr>
                        <a:t>ise meyve verir.</a:t>
                      </a:r>
                      <a:endParaRPr lang="tr-TR" dirty="0"/>
                    </a:p>
                  </a:txBody>
                  <a:tcPr/>
                </a:tc>
                <a:tc>
                  <a:txBody>
                    <a:bodyPr/>
                    <a:lstStyle/>
                    <a:p>
                      <a:r>
                        <a:rPr lang="tr-TR" sz="3200" kern="1200" baseline="0" dirty="0" smtClean="0">
                          <a:solidFill>
                            <a:schemeClr val="dk1"/>
                          </a:solidFill>
                          <a:latin typeface="+mn-lt"/>
                          <a:ea typeface="+mn-ea"/>
                          <a:cs typeface="+mn-cs"/>
                        </a:rPr>
                        <a:t>p→q</a:t>
                      </a:r>
                      <a:endParaRPr lang="tr-TR" sz="3200" dirty="0"/>
                    </a:p>
                  </a:txBody>
                  <a:tcPr/>
                </a:tc>
                <a:tc>
                  <a:txBody>
                    <a:bodyPr/>
                    <a:lstStyle/>
                    <a:p>
                      <a:r>
                        <a:rPr lang="tr-TR" sz="1800" kern="1200" baseline="0" dirty="0" smtClean="0">
                          <a:solidFill>
                            <a:schemeClr val="dk1"/>
                          </a:solidFill>
                          <a:latin typeface="+mn-lt"/>
                          <a:ea typeface="+mn-ea"/>
                          <a:cs typeface="+mn-cs"/>
                        </a:rPr>
                        <a:t>Koşul</a:t>
                      </a:r>
                    </a:p>
                    <a:p>
                      <a:r>
                        <a:rPr lang="tr-TR" sz="1800" kern="1200" baseline="0" dirty="0" smtClean="0">
                          <a:solidFill>
                            <a:schemeClr val="dk1"/>
                          </a:solidFill>
                          <a:latin typeface="+mn-lt"/>
                          <a:ea typeface="+mn-ea"/>
                          <a:cs typeface="+mn-cs"/>
                        </a:rPr>
                        <a:t>Önermesi</a:t>
                      </a:r>
                      <a:endParaRPr lang="tr-TR" dirty="0"/>
                    </a:p>
                  </a:txBody>
                  <a:tcPr/>
                </a:tc>
              </a:tr>
              <a:tr h="1056118">
                <a:tc>
                  <a:txBody>
                    <a:bodyPr/>
                    <a:lstStyle/>
                    <a:p>
                      <a:r>
                        <a:rPr lang="tr-TR" sz="1800" kern="1200" baseline="0" dirty="0" smtClean="0">
                          <a:solidFill>
                            <a:schemeClr val="dk1"/>
                          </a:solidFill>
                          <a:latin typeface="+mn-lt"/>
                          <a:ea typeface="+mn-ea"/>
                          <a:cs typeface="+mn-cs"/>
                        </a:rPr>
                        <a:t>Karşılıklı</a:t>
                      </a:r>
                    </a:p>
                    <a:p>
                      <a:r>
                        <a:rPr lang="tr-TR" sz="1800" kern="1200" baseline="0" dirty="0" smtClean="0">
                          <a:solidFill>
                            <a:schemeClr val="dk1"/>
                          </a:solidFill>
                          <a:latin typeface="+mn-lt"/>
                          <a:ea typeface="+mn-ea"/>
                          <a:cs typeface="+mn-cs"/>
                        </a:rPr>
                        <a:t>Koşul</a:t>
                      </a:r>
                    </a:p>
                    <a:p>
                      <a:r>
                        <a:rPr lang="tr-TR" sz="1800" kern="1200" baseline="0" dirty="0" smtClean="0">
                          <a:solidFill>
                            <a:schemeClr val="dk1"/>
                          </a:solidFill>
                          <a:latin typeface="+mn-lt"/>
                          <a:ea typeface="+mn-ea"/>
                          <a:cs typeface="+mn-cs"/>
                        </a:rPr>
                        <a:t>Eklemi</a:t>
                      </a:r>
                      <a:endParaRPr lang="tr-TR" dirty="0"/>
                    </a:p>
                  </a:txBody>
                  <a:tcPr/>
                </a:tc>
                <a:tc>
                  <a:txBody>
                    <a:bodyPr/>
                    <a:lstStyle/>
                    <a:p>
                      <a:r>
                        <a:rPr lang="tr-TR" sz="3200" kern="1200" baseline="0" dirty="0" smtClean="0">
                          <a:solidFill>
                            <a:schemeClr val="dk1"/>
                          </a:solidFill>
                          <a:latin typeface="+mn-lt"/>
                          <a:ea typeface="+mn-ea"/>
                          <a:cs typeface="+mn-cs"/>
                        </a:rPr>
                        <a:t>↔</a:t>
                      </a:r>
                      <a:endParaRPr lang="tr-TR" sz="3200" dirty="0"/>
                    </a:p>
                  </a:txBody>
                  <a:tcPr/>
                </a:tc>
                <a:tc>
                  <a:txBody>
                    <a:bodyPr/>
                    <a:lstStyle/>
                    <a:p>
                      <a:r>
                        <a:rPr lang="tr-TR" sz="2400" dirty="0" smtClean="0"/>
                        <a:t> Ancak ve ancak</a:t>
                      </a:r>
                      <a:endParaRPr lang="tr-TR" sz="2400" dirty="0"/>
                    </a:p>
                  </a:txBody>
                  <a:tcPr/>
                </a:tc>
                <a:tc>
                  <a:txBody>
                    <a:bodyPr/>
                    <a:lstStyle/>
                    <a:p>
                      <a:r>
                        <a:rPr lang="tr-TR" sz="1800" kern="1200" baseline="0" dirty="0" smtClean="0">
                          <a:solidFill>
                            <a:schemeClr val="dk1"/>
                          </a:solidFill>
                          <a:latin typeface="+mn-lt"/>
                          <a:ea typeface="+mn-ea"/>
                          <a:cs typeface="+mn-cs"/>
                        </a:rPr>
                        <a:t>Kar yağmıştır ancak</a:t>
                      </a:r>
                    </a:p>
                    <a:p>
                      <a:r>
                        <a:rPr lang="tr-TR" sz="1800" kern="1200" baseline="0" dirty="0" smtClean="0">
                          <a:solidFill>
                            <a:schemeClr val="dk1"/>
                          </a:solidFill>
                          <a:latin typeface="+mn-lt"/>
                          <a:ea typeface="+mn-ea"/>
                          <a:cs typeface="+mn-cs"/>
                        </a:rPr>
                        <a:t>ve ancak hava</a:t>
                      </a:r>
                    </a:p>
                    <a:p>
                      <a:r>
                        <a:rPr lang="tr-TR" sz="1800" kern="1200" baseline="0" dirty="0" smtClean="0">
                          <a:solidFill>
                            <a:schemeClr val="dk1"/>
                          </a:solidFill>
                          <a:latin typeface="+mn-lt"/>
                          <a:ea typeface="+mn-ea"/>
                          <a:cs typeface="+mn-cs"/>
                        </a:rPr>
                        <a:t>soğumuştur.</a:t>
                      </a:r>
                      <a:endParaRPr lang="tr-TR" dirty="0"/>
                    </a:p>
                  </a:txBody>
                  <a:tcPr/>
                </a:tc>
                <a:tc>
                  <a:txBody>
                    <a:bodyPr/>
                    <a:lstStyle/>
                    <a:p>
                      <a:r>
                        <a:rPr lang="tr-TR" sz="3200" kern="1200" baseline="0" dirty="0" smtClean="0">
                          <a:solidFill>
                            <a:schemeClr val="dk1"/>
                          </a:solidFill>
                          <a:latin typeface="+mn-lt"/>
                          <a:ea typeface="+mn-ea"/>
                          <a:cs typeface="+mn-cs"/>
                        </a:rPr>
                        <a:t>p ↔q</a:t>
                      </a:r>
                      <a:endParaRPr lang="tr-TR" sz="3200" dirty="0"/>
                    </a:p>
                  </a:txBody>
                  <a:tcPr/>
                </a:tc>
                <a:tc>
                  <a:txBody>
                    <a:bodyPr/>
                    <a:lstStyle/>
                    <a:p>
                      <a:r>
                        <a:rPr lang="tr-TR" sz="1800" kern="1200" baseline="0" dirty="0" smtClean="0">
                          <a:solidFill>
                            <a:schemeClr val="dk1"/>
                          </a:solidFill>
                          <a:latin typeface="+mn-lt"/>
                          <a:ea typeface="+mn-ea"/>
                          <a:cs typeface="+mn-cs"/>
                        </a:rPr>
                        <a:t>Karşılıklı Koşul</a:t>
                      </a:r>
                    </a:p>
                    <a:p>
                      <a:r>
                        <a:rPr lang="tr-TR" sz="1800" kern="1200" baseline="0" dirty="0" smtClean="0">
                          <a:solidFill>
                            <a:schemeClr val="dk1"/>
                          </a:solidFill>
                          <a:latin typeface="+mn-lt"/>
                          <a:ea typeface="+mn-ea"/>
                          <a:cs typeface="+mn-cs"/>
                        </a:rPr>
                        <a:t>Önermesi</a:t>
                      </a:r>
                      <a:endParaRPr lang="tr-TR" dirty="0"/>
                    </a:p>
                  </a:txBody>
                  <a:tcPr/>
                </a:tc>
              </a:tr>
            </a:tbl>
          </a:graphicData>
        </a:graphic>
      </p:graphicFrame>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1111</Words>
  <Application>Microsoft Office PowerPoint</Application>
  <PresentationFormat>Ekran Gösterisi (4:3)</PresentationFormat>
  <Paragraphs>432</Paragraphs>
  <Slides>49</Slides>
  <Notes>0</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Ofis Teması</vt:lpstr>
      <vt:lpstr>A. SEMBOLİK MANTIĞA GECİŞ B. ONERMELER MANTIĞI 1. Önerme ve Yapısı 2. Basit ve Bileşik Önermeler 3. Önerme Eklemleri 4. Çıkarım 5. Sembolleştirme 6. Yorumlama 7. Doğruluk Çizelgesi 8. Çözümleyici Çizelge (Ağaç Yöntemi) C. NİCELEME MANTIĞI (YUKLEMLER MANTIĞI) 1. Sembolleştirme 2. Temel Kavramlar 3. Temel Kurallar C. COK DEĞERLİ MANTIK 1. Üç Değerli Mantık 2. Bulanık Mantık </vt:lpstr>
      <vt:lpstr>Sembolik Mantık Çalışmalarının Başlaması Sembolik mantık klasik mantığın sembolleştirilmiş biçimidir. Aristoteles'in kurduğu klasik mantık, doğru olmakla birlikte, düşünmenin yalnızca bir biçimi olan kıyasla ilgilenmiştir. Yeni Çağda “Düşünme,kıyas turu çıkarımlarla sınırlandırılamaz.” şeklinde yapılan eleştiriler klasik mantık anlayışını sarsmıştır. Bu durum mantığı yeni arayışlara sürüklemiştir. Amaç, mantığı matematik gibi kesin sonuçlara götüren bir alan haline dönüştürmektir  Klasik mantığın tekliğine karşılık, sembolik mantık birçok mantık sistemini içinde barındırmaktadır. Sembolik mantığın kapsamı içinde; iki değerli mantık (önermeler mantığı, niceleme mantığı), çok değerli mantık (üç değerli mantık, bulanık mantık) gibi mantık sistemleri yer alır.</vt:lpstr>
      <vt:lpstr>B. ÖNERMELER MANTIĞI 1. Önerme ve Yapısı Önerme doğruluk değeri olan bir cümledir. Doğruluk değeri olan bir cümle ya doğru ya yanlış olur. Doğru ve yanlış değerlerini kendine doğruluk ölçütü olarak alan mantık sistemine iki değerli mantık denir. İki değerli mantık iki bölümde incelenir. Bunlar, önermeler mantığı ve niceleme mantığıdır. Önermeler mantığı, önerme eklemleriyle oluşmuş önermeleri ve çıkarımları ele alır. En basit biçimiyle önerme; özne konumunda bir terim, yüklem konumunda bir başka terim ve özneyle yüklemi birbirine bağlayan bağdan oluşur.  Özne +Yüklem+Bağ            Doğruluk değeri  Örnek:Canlılar olumludur. Doğru             Türkiye'nin başkenti Adana'dır. Yanlış</vt:lpstr>
      <vt:lpstr>2. Basit ve Bileşik Önermeler  Önermeler mantığı, önerme eklemleri denilen mantıksal değişmezlerle (değil, ve, veya, ise, ancak ve ancak) kurulan önermelerden oluşmuş mantıktır. Bu mantıksal değişmezler yardımıyla iki ya da daha fazla basit önermeyi birleştirmek suretiyle yeni bir bileşik önerme elde edilir.  Klasik mantıkta tek yargı bildiren önerme basit, birden fazla yargı bildiren önerme bileşik kabul edilirken sembolik mantıkta önerme eklemi almayan önermeler basit, önerme eklemi bulunan önermeler bileşik kabul edilir.  Önerme                                          Klasik Mantık               Sembolik Mantık   Ahmet çalışkandır.                      Basit önerme               Basit önerme  Ahmet çalışkan değildir.            Basit önerme              Bileşik önerme  </vt:lpstr>
      <vt:lpstr>"Ahmet çalışkan değildir" önerme eklemini almıştır.   3. Önerme Eklemleri  Önerme Eklemlerinin İşlevleri:  Sembolik mantıkta önerme eklemlerinin iki temel işlevi vardır. Birincisi, önerme eklemleri, iki ya da daha fazla basit önermeyi birleştirmek suretiyle bileşik önerme elde etmeye yarar. İkincisi, önermelerin tutarlılık, geçerlilik, eş değerliği ile çıkarımların geçerliliğini denetlemeyi sağlar. </vt:lpstr>
      <vt:lpstr>4. Çıkarım Çıkarım; bir veya birden çok önermeden yeni önerme ya da önermeler elde etmektir.  Bütün bitkiler canlıdır.                                       Bütün hayvanlar canlıdır. Marul bitkidir.                                          koltuk hayvandır. O halde marul da canlıdır.                                     O halde koltuk da canlıdır.         Yukarıda verilen örneklerin tamamı sembolik mantıkta çıkarım olarak kabul edilirken, klasik mantıkta sadece marul örneği çıkarım olarak kabul edilir. Çünkü, klasik mantık çoğunlukla içeriğin etkisindedir. Sembolik mantıkta bu durum söz konusu değildir. </vt:lpstr>
      <vt:lpstr>5. Sembolleştirme Mantık Değişmezler: Önermeler ve Çıkarımın Sembolleştirilmesi Her bir önerme ve önerme eklemine karşılık olabilecek semboller belirlenmiştir. Önermeler için belirlenen semboller: p, q, r, s, t, vb. harfler olsun. Önerme eklemleri için belirlenen semboller: "ve" için "Λ ", "veya" için "V", "ise" için “→, "ancak ve ancak" için "↔” "değil" için "~ "; "o halde" için "∴ " sembolü kullanılır.</vt:lpstr>
      <vt:lpstr>  Örnekler: -Ahmet, Adıyamanlıdır. = p  -Ahmet       ve     Hakan Adıyamanlıdır  =  p ∧ q  -Ahmet Adıyamanlı değildir =  ∼p  -Ahmet Adıyamanlı  ise  Hakan da Adıyamanlıdır =  p → q  -Ancak ve ancak yağmur yağarsa dağlar ıslanır. = p ↔ q  -Ahmet   veya     Hakan Adıyamanlıdır.  = p ∨ q  -Ahmet  , Hakan  , Yasin   veya Hüseyin Adıyamanlıdır  = p ∨ q ∨ r ∨ s  -Çalışır isen kazanırsın.  = p → q  -Gelsen de göremezsin = p → ∼q   </vt:lpstr>
      <vt:lpstr>Slayt 9</vt:lpstr>
      <vt:lpstr>Çıkarımın Sembolleştirilmesi: Günlük dildeki çıkarımları sembolleştirmek için çıkarımdaki öncüller ve sonuç önermesi tespit edilir. Her bir önermeye p, q, r, s gibi bir ad verilir. Birinci öncül, ikinci öncüle koşul eklemi ile bağlanır. Sonuç önermesindeki “O hâlde” ifadesi “∴” işaretiyle gösterilir.  Her öğrenci çalışırsa başarır.             (p→q)  Hülya çalışkan bir öğrencidir.            (p) O hâlde Hülya başarır.                        ∴q  --------- Bütün kanatlılar uçar.                       ……………….  Kedi kanatlıdır.                                  ………………… O hâlde kedi de uçar.                        …………………</vt:lpstr>
      <vt:lpstr>GENEL KURALLAR  1. Önerme sembolleri p, q, r, s gibi harflerle sembolleştirilir.  2. Önerme eklemleri ∧, ∨, →, ↔, ∼ gibi işaretlerle sembolleştirilir.  3. Bileşik önermelerde geçen her bir ad ve yüklem, basit birer önerme kabul edilir ve ona göre sembolleştirilir. </vt:lpstr>
      <vt:lpstr>Ana Eklem ve Ana Bileşenler  Önerme eklemleriyle kurulan bileşik önermelerin temelinde en az bir basit önerme vardır. Bileşik önermeleri oluşturan önermelere o önermenin ana bileşenleri denir. önerme ekleminden önceki önerme ön bileşen, sonraki önerme art bileşen adını alır. Bileşenleri bağlayan temel önerme eklemine de ana eklem denir. Bir önermenin ne tür bir önerme olduğunu belirlemek için önce onu oluşturan ana eklemi belirlemek gerekmektedir.  Örnek:</vt:lpstr>
      <vt:lpstr>6. Yorumlama  Önermelerin doğru veya yanlış değerlerden hangisini aldığını belirlemeye yorumlama denir.  Yorumlama işleminde “doğru” kısaca “D” ile, “yanlış” kısaca “Y” ile gösterilir. Değilleme Eklemi “~” (Değil):  Değilleme önermesi tek bileşenli bileşik önermedir. ~ p </vt:lpstr>
      <vt:lpstr>Çifte değilleme kuralını da katarak yeni bir doğruluk çizelgesi oluşturalım:               bir önermenin değilinin değili kendisidir.</vt:lpstr>
      <vt:lpstr>     Tumel Evetleme Eklemi “Λ” (ve)    Bir tümel evetleme önermesinin “D” yorumu alabilmesi için her iki önermenin de aynı satırda “D” olması gerekir. Tümel evetleme önermesi tüm diğer durumlarda “Y” değeri alır.  Bu, görseldeki suyun akışına benzer. En alta su akabilmesi için göletlerin her ikisinin de kanallarının açık olması gerekir.</vt:lpstr>
      <vt:lpstr>Tikel Evetleme Eklemi “V” (veya)   Tikel evetleme eklemi günlük dilde "veya" , "ya da" sözcüğü yanında "ya...ya", "yahut" gibi sözcüklerle de ifade edilir.  Tikel evetleme önermesinde iki önermeden biri “D” değeri alıyorsa sonuç “D”, her iki önerme de “Y” değeri alıyorsa sonuç “Y”dir.    </vt:lpstr>
      <vt:lpstr>Koşul Eklemi ” →” (ise)   Koşul eklemi günlük dilde "ise" sözcüğü yanında "yeter ki", "için...gereklidir", "koşuldur" gibi sözcüklerle de ifade edilir. Koşul önermesinde önermelerden ilki “D”, ikincisi “Y” ise sonuç “Y”dir. Diğer durumlarda sonuç “D”dir  </vt:lpstr>
      <vt:lpstr>Karşılıklı Koşul Eklemi “ ↔”  Karşılıklı koşul eklemi günlük dilde "ancak ve ancak" sözcüğü yanında "gerekli ve yeterli koşul", "tek koşullu", "birbirini gerektirip" gibi sözcüklerle de ifade edilir.  Karşılıklı koşul önermesinde her iki önerme de aynı doğruluk değerini alırsa sonuç “D”, diğer durumlarda sonuç “Y”dir.</vt:lpstr>
      <vt:lpstr>Soru: Aşağıda verilen önermelerde; p'nin yerine D, q'nun yerine de Y değerlerini vererek önermeleri "a“ seçeneğindeki çözümü dikkate alarak çözümleyiniz.</vt:lpstr>
      <vt:lpstr>      7. Doğruluk Çizelgesi (Tutarlılık, Geçerlilik, Eşdeğerlilik )   a) Tutarlılık Denetlemesi Doğruluk tablosundaki önermenin yorumlanmasında önerme en az bir doğru değeri alıyorsa buna tutarlı önerme denir. Eğer hiçbir satırda doğru (D) yorum yoksa bu önermeye tutarsız önerme denir.  Verilen bir önermenin tutarlılığının denetlenmesi aşağıdaki şekilde yapılır:                                                                                                                         Sonuç Sütunu         Sonuç: Önerme, sonuç sütununda en az bir tane “D” değeri aldığı için tutarlıdır.            </vt:lpstr>
      <vt:lpstr> Önermelerin birlikte tutarlılığı:    Birden fazla önermenin birlikte tutarlı olabilmesi için sonuç satırlarının en az birinde her iki önermenin de “D” değeri alması gerekir.               Sonuç: Her iki önerme de ilk satırda “D” yorumu aldığı için bu iki önerme birlikte tutarlıdır.     </vt:lpstr>
      <vt:lpstr> Önermelerin Geçerliliğinin Denetlenmesi   Bir önermenin bütün yorumlamaları doğru değerini alıyorsa yani yanlışlaşıcı yorumu yoksa önerme geçerlidir. Geçerli önermeler topolojidir yani bütün yorumlamaları doğru olan önermeye topoloji denir.          Sonuç : Bileşik önermenin sonuç bölümü, tüm satırlarında “D” yorumu aldığı için geçerlidir. Sonuç bölümünün hepsi “D” olduğu için önerme aynı zamanda topolojidir.</vt:lpstr>
      <vt:lpstr>Önermelerin Eş Değerliğinin Denetlenmesi   Verilen iki önermenin doğruluk değerleri her satırda aynı ise yani her iki önerme de aynı anda aynı doğruluk değerini alıyorsa bu iki önerme eş değerdir. Eş değerlik (≡) sembolüyle gösterilir.            Sonuç: Her iki önermenin sonuç bölümleri aynı satırda aynı doğruluk değeri aldığı için bu iki önerme eş değerdir.</vt:lpstr>
      <vt:lpstr>Çıkarımın geçerliliğinin Denetlenmesi   Bir çıkarımın geçerli olabilmesi için öncüllerin ve sonucun birlikte doğru olması gerekir 1 Yol: Çıkarımın öncül önermeleri ve (∧) eklemiyle birbirine bağlanır. Elde edilen bu bileşik önerme, sonuç önermesine ise (→) eklemiyle bağlanır.   (p→q), (p∨q)∴q çıkarımının geçerli olup olmadığını birinci yolu kullanarak denetleyelim.            Sonuç: Çıkarım tüm satırlarda “D” değeri aldığı için geçerlidir.  </vt:lpstr>
      <vt:lpstr>2. Yol:  Öncüller birleştirilmez ve değiştirilmez fakat sonucun değili alınır.   (p→q), (∼p∨q)∴ q çıkarımının geçerli olup olmadığını ikinci yolu kullanarak denetleyelim.            Sonuç: Öncüller ile değillenmiş sonuç önermeleri aynı satırda birlikte “D” değeri aldıkları için çıkarım geçersizdir. Hiçbir satırda birlikte “D” değeri almasaydı geçerli olacaktı.</vt:lpstr>
      <vt:lpstr>8. Çözümleyici Çizelge (Ağaç Yöntemi)  Çözümleyici Çizelge ile Denetleme  Önermenin veya çıkarımın bileşen sayısı ve önerme eklemi sembolleri arttıkça doğruluk tablosuyla denetleme zorlaşır ve çözümlemede uzun ve karmaşık bir yol olarak karşımıza çıkar. Mantıkta bu uygulamadaki zorluğu ortadan kaldırmak için çözümleyici çizelge adı verilen daha kısa ve güvenli bir denetleme yöntemi geliştirilmiştir. Bu denetleme yöntemine çözümleyici çizelge ile denetleme denir.  De Morgan Denklik Kuralları</vt:lpstr>
      <vt:lpstr>Çözümleyici Çizelge Kuralları </vt:lpstr>
      <vt:lpstr>Çözümleyici Çizelge ile Denetleme Kuralları Tablosu</vt:lpstr>
      <vt:lpstr>Slayt 29</vt:lpstr>
      <vt:lpstr>Çözümleyici Çizelge ile Denetlemede İşlem Sırası  * Çözümlenecek ana önermenin sağına “Ö” koy!  * Çözümlenecek önermenin ana eklemini (ön ve ard bileşenini) belirle!  * Çengel kuralını, çatal kuralından önce uygula!   * Hangi önermeyi çözümleyeceğini adım numarası ile göster!   * Çözümleme sonunda elde ettiğin önermelerin kaynak numarasını göster!   * Yaptığın her çözümlemeden sonra aynı yol üzerinde “p” ve “∼p” gibi  birbiriyle çelişen önermeler olup olmadığını kontrol et!    Bu basamaklara dikkat edilmeden yapılan bir çözümleme yanlış sonuç verir. </vt:lpstr>
      <vt:lpstr>Tutarlılık, Geçerlilik, Eş Değerlik   I) Önermelerin Tutarlılığı  Verilen önerme, çözümleyici çizelge kurallarına göre çözümlenir. Yollardan biri açık ise önerme tutarlıdır.  Aşağıda verilen (p∧q)∧(∼p→q) önermesinin tutarlılığını denetleyelim.</vt:lpstr>
      <vt:lpstr>Birden Fazla Önermenin Birlikte Tutarlılığı (p∧q) ve (q→p) gibi iki önermenin birlikte tutarlı olabilmesi için önermeler alt alta yazılır. Çözümleme sonunda yollardan en az biri açık ise önermeler birlikte tutarlıdır.</vt:lpstr>
      <vt:lpstr>Önermelerin Eş Değerliği İki önermenin birbirine denk (eş değer) olabilmesi için karşılıklı bir ilişki içinde olması gerekir. Bunun için önermeler karşılıklı koşul eklemiyle birbirine bağlanır ve elde edilen büyük bileşik önermenin değili alınır. İşlem sonunda önermelerin denk olabilmeleri için tüm yolların kapalı olması gerekir. Örnek: (p∨q) ile (p→q) önermesi denk (eş değer) midir? </vt:lpstr>
      <vt:lpstr>Önermelerin Geçerliliği Bileşik önermelerin geçerliliğini denetlemek için önermelerin tümünün değili alınır ve işlem sonunda yollar kapalı ise önerme geçerli, yollardan en az biri açık ise önerme geçersizdir.</vt:lpstr>
      <vt:lpstr>Çıkarımların Geçerliliği Çıkarımın her bir öncülünün ve sonucunun değili alt alta yazılır. Çözümleme sonunda tüm yollar kapalı ise çıkarım geçerli, değilse çıkarım geçersizdir. Çünkü yollardan birinin açık olması, değillenmiş sonuç ile öncüllerin aynı anda doğru olması anlamına gelir.</vt:lpstr>
      <vt:lpstr>C. NİCELEME MANTIĞI (YÜKLEMLER MANTIĞI)   Önermeler mantığı, önermeleri ve çıkarımları nitelik yönünden ele aldığı için önermelerin niceliğini göstermede yetersizdir.   Niceleme mantığı, önermeler mantığının bu tur eksikliklerini ortadan kaldırarak önermelerin ve çıkarımların daha ayrıntılı sembolleştirilmesini sağlar. Ayrıca niceleme mantığında önermeler mantığı değişmezlerine (değil, ve, veya, ise, ancak ve ancak) niceleyiciler (her, bazı) de eklenerek iki değerli mantık genişletilir.   Niceleme mantığına, önermeleri özne-yüklem ilişkisi açısından ele aldığı için yüklemler mantığı da denir.   </vt:lpstr>
      <vt:lpstr>  1. Sembolleştirme  Niceleme mantığında bir önermeyi veya çıkarımı sembolleştirmek için ihtiyaç duyulan mantık değişmezleri şunlardır:  1) a, b, c, d gibi ad sembolleri  2) F, G, H gibi yüklem sembolleri  3) Tümel niceleme için A, tikel niceleme için E olmak üzere iki adet niceleme işareti 4) ∧, ∨, → gibi önerme eklemleri  5) Belirsiz olan adları göstermek için kullanılan x, y, z gibi harf değişkenleri</vt:lpstr>
      <vt:lpstr>Hava karlı ise kartopu oynayacağım.   a       F       →       b                    G          Fa→ Gb    Emre ve Elif kardeştir              Fab ( 2'li yüklem ) a              b         F                      </vt:lpstr>
      <vt:lpstr>Slayt 39</vt:lpstr>
      <vt:lpstr>2.Temel Kavramlar  *Önermelerde belirsiz olan özneyi göstermek için kullanılan x, y, z gibi sembollere değişken denir.  *Özneyi gösteren sembollere ad değişmezi denir. Örnek: “Ozlem terzidir.” onermesinde Ozlem (a) belirli bir kişiyi gösterir.  *Yüklemi gösteren sembollere yüklem değişmezi denir. Örnek: “Özlem terzidir.” önermesinde terzi (F) yüklemdir. Önerme "Fa" biçiminde sembolleştirilir.  * İçinde x, y, z gibi değişken gecen önermelere acık önerme denir. Örnek:“x terzidir.”  * Belirli bir doğruluk değeri taşıyan önermelere kapalı önerme denir. “x terzidir.” acık önermesinde x yerine konulan terim onu kapalı önerme yapar. Örnek: Özlem (x) terzidir.</vt:lpstr>
      <vt:lpstr>* Bir açık önermeyi, kapalı önerme haline getirmek için kullandığımız tüm değerler kümesine evren denir. E: {} biçiminde gösterilir. Örnek: E: {Ahmet, kedi,Ayşe, ağaç, taş, Meltem… }    *Evrende bulunan değerlerin (terimlerin) değişkenin yerine konulmasına özelleme denir. Böyle elde edilen önermeye de özelleme önermesi denir. Örnek:Meltem terzidir.  *Evrenden seçilen değerlerin bir kısmı önermeyi doğrularken bir kısmı yanlışlar. Evrene ait değerlerden birinin veya birden fazlasının özelleme önermesini doğrulaması haline gerçekleme denir.  Örnek: Kedi terzidir………. özelleme yanlıştır. Ahmet terzidir…………..Özellem doğrudur.(gerçekleme)  *Bir açık önermede evrendeki her değer için bir özelleme önermesi elde edilir. Bu özellemelerin toplamına açılımı denir. Örnek:Taş terzidir! Ayşe terzidir! Ağaç terzidir… </vt:lpstr>
      <vt:lpstr>Tümel niceleyici “∀ ” sembolüyle gösterilir ve bu sembol tüm, bütün, her, hiçbir, hepsi vb. anlamlarına gelir. Tikel niceleyici “Ǝ” sembolüyle gösterilir ve bu sembol bazı, kimi, bir kısmı vb. anlamlarına gelir.</vt:lpstr>
      <vt:lpstr>Niceleme Mantığına Göre Önermelerin Genel Çözümleme Kuralları  Tümel Evetleme Önermesi                        Değillenmiş Tümel Evetleme Önermesi           Tikel Evetleme Önermesi                          Değillenmiş Tikel Evetleme Önermesi          </vt:lpstr>
      <vt:lpstr>Koşul Önermesi                                                    Değillenmiş Koşul Önermesi            Karşılıklı Koşul Önermesi                               Değillenmiş Karşılıklı Koşul Önermesi        </vt:lpstr>
      <vt:lpstr>C. ÇOK DEĞERLİ MANTIK  Geleceğe yönelik kurulan önermeler örneğin, "Yarın kar yağacak." gibi bir önerme ne doğru ne de yanlıştır. Bu durumda doğru veya yanlış değerlerin yanında başka değerlerin de kabul edilmesi gerekir. İkiden fazla değer olduğunu kabul eden mantık sistemlerine çok değerli mantık denir. Çok değerlilik; "çok doğru", "az doğru", "belirsiz", "doğruya yakın", "yanlışa yakın" doğruluk değerleriyle ifade edilebilir. Dört değerli mantık sisteminde doğru ve yanlış yanında doğruya yakın ve yanlışa yakın değerleri söz konusudur. Olasılık mantığında ise iki değer arasında sonsuz sayıda olasılık değeri vardır. Çok değerli mantık sistemleri içinde en çok kullanılanı ise üç değerli mantıktır:</vt:lpstr>
      <vt:lpstr>1. Üç Değerli Mantık  “Yarın sana geleceğim.” ifadesi, hava tahmin raporları gibi yalnızca ihtimallerin gerçekleşme olasılıklarını bildirir. “Muhteşem Süleyman dizisi güzeldir.” gibi ifadeler öznellik taşır. Bu tür öngörü veya öznellik ifade eden veya kesin bir yanıtı olmayan bildirimleri doğru veya yanlış olarak değerlendiremeyiz. Klasik mantık, bu durumda bu ifadelerin bir önerme olamayacağını söyler.  Fakat üç değerli mantık, “doğru” ve “yanlış”ın dışında “belirsiz” değerini de kabul eder ve bu tür geleceğe dair öngörüleri, öznel yargıları veya doğruluğu kesin olarak ortaya konulamayan bildirimleri de önerme olarak kabul eder. </vt:lpstr>
      <vt:lpstr>2. Bulanık Mantık   1960'ların ortalarında iki değerli mantık ve olasılık teorisinin eksikliğini gidermek için bulanık mantık geliştirilmiştir. Olasılık mantığında önermelerin doğruluğu veya yanlışlığı değil ancak olasılık düzeyi bilinebilir.   Klasik Mantık ile Bulanık Mantık Arasındaki Temel Farklılıklar </vt:lpstr>
      <vt:lpstr>Bulanık mantık kuramının kurucusu, Azeri asıllı Amerikalı bilim insanı Lütfi A. Zadehʼdir.   Zadeh'e göre bulanık mantık çoklu değerliliktir. Klasik mantığın yanlış-doğru önermelerine karşılık bulanık mantık, üç veya daha fazla sayıda önerme oluşturur. Bulanık mantığın başlıca özellikleri aşağıdaki gibi sıralanabilir:  * “Doğru” , “çok doğru” , “az çok doğru” gibi sözel olarak ifade edilen doğruluk derecelerine sahip olması,  * Geçerliliği kesin değil fakat yaklaşık olan çıkarım kurallarına sahip olması,  * Her kavramın bir derecesi olması,  * Her mantıksal sistemin bulanıklaştırılabilmesi,  * Bilginin, bulanık kısıtlamalara ait değişkenlerin esnekliği veya denkliğiyle yorumlanması.</vt:lpstr>
      <vt:lpstr>Mehmet Ali Sarıkaya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UNİTE SEMBOLİK (MODERN) MANTIK</dc:title>
  <dc:creator>www.guzelbil.com</dc:creator>
  <cp:keywords>www.guzelbil.com</cp:keywords>
  <cp:lastModifiedBy>ziya</cp:lastModifiedBy>
  <cp:revision>135</cp:revision>
  <dcterms:created xsi:type="dcterms:W3CDTF">2015-01-28T07:04:42Z</dcterms:created>
  <dcterms:modified xsi:type="dcterms:W3CDTF">2017-05-08T17:19:19Z</dcterms:modified>
</cp:coreProperties>
</file>